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10" r:id="rId1"/>
  </p:sldMasterIdLst>
  <p:notesMasterIdLst>
    <p:notesMasterId r:id="rId22"/>
  </p:notesMasterIdLst>
  <p:handoutMasterIdLst>
    <p:handoutMasterId r:id="rId23"/>
  </p:handoutMasterIdLst>
  <p:sldIdLst>
    <p:sldId id="256" r:id="rId2"/>
    <p:sldId id="267" r:id="rId3"/>
    <p:sldId id="269" r:id="rId4"/>
    <p:sldId id="264" r:id="rId5"/>
    <p:sldId id="280" r:id="rId6"/>
    <p:sldId id="263" r:id="rId7"/>
    <p:sldId id="266" r:id="rId8"/>
    <p:sldId id="281" r:id="rId9"/>
    <p:sldId id="265" r:id="rId10"/>
    <p:sldId id="271" r:id="rId11"/>
    <p:sldId id="270" r:id="rId12"/>
    <p:sldId id="282" r:id="rId13"/>
    <p:sldId id="272" r:id="rId14"/>
    <p:sldId id="273" r:id="rId15"/>
    <p:sldId id="274" r:id="rId16"/>
    <p:sldId id="275" r:id="rId17"/>
    <p:sldId id="276" r:id="rId18"/>
    <p:sldId id="283" r:id="rId19"/>
    <p:sldId id="277" r:id="rId20"/>
    <p:sldId id="278" r:id="rId21"/>
  </p:sldIdLst>
  <p:sldSz cx="9144000" cy="6858000" type="screen4x3"/>
  <p:notesSz cx="6662738" cy="9832975"/>
  <p:defaultTextStyle>
    <a:defPPr>
      <a:defRPr lang="en-GB"/>
    </a:defPPr>
    <a:lvl1pPr algn="l" rtl="0" eaLnBrk="0" fontAlgn="base" hangingPunct="0">
      <a:spcBef>
        <a:spcPct val="0"/>
      </a:spcBef>
      <a:spcAft>
        <a:spcPct val="0"/>
      </a:spcAft>
      <a:defRPr sz="32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32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32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32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3200" b="1" kern="1200">
        <a:solidFill>
          <a:schemeClr val="tx1"/>
        </a:solidFill>
        <a:latin typeface="Times New Roman" pitchFamily="18" charset="0"/>
        <a:ea typeface="+mn-ea"/>
        <a:cs typeface="+mn-cs"/>
      </a:defRPr>
    </a:lvl5pPr>
    <a:lvl6pPr marL="2286000" algn="l" defTabSz="914400" rtl="0" eaLnBrk="1" latinLnBrk="0" hangingPunct="1">
      <a:defRPr sz="3200" b="1" kern="1200">
        <a:solidFill>
          <a:schemeClr val="tx1"/>
        </a:solidFill>
        <a:latin typeface="Times New Roman" pitchFamily="18" charset="0"/>
        <a:ea typeface="+mn-ea"/>
        <a:cs typeface="+mn-cs"/>
      </a:defRPr>
    </a:lvl6pPr>
    <a:lvl7pPr marL="2743200" algn="l" defTabSz="914400" rtl="0" eaLnBrk="1" latinLnBrk="0" hangingPunct="1">
      <a:defRPr sz="3200" b="1" kern="1200">
        <a:solidFill>
          <a:schemeClr val="tx1"/>
        </a:solidFill>
        <a:latin typeface="Times New Roman" pitchFamily="18" charset="0"/>
        <a:ea typeface="+mn-ea"/>
        <a:cs typeface="+mn-cs"/>
      </a:defRPr>
    </a:lvl7pPr>
    <a:lvl8pPr marL="3200400" algn="l" defTabSz="914400" rtl="0" eaLnBrk="1" latinLnBrk="0" hangingPunct="1">
      <a:defRPr sz="3200" b="1" kern="1200">
        <a:solidFill>
          <a:schemeClr val="tx1"/>
        </a:solidFill>
        <a:latin typeface="Times New Roman" pitchFamily="18" charset="0"/>
        <a:ea typeface="+mn-ea"/>
        <a:cs typeface="+mn-cs"/>
      </a:defRPr>
    </a:lvl8pPr>
    <a:lvl9pPr marL="3657600" algn="l" defTabSz="914400" rtl="0" eaLnBrk="1" latinLnBrk="0" hangingPunct="1">
      <a:defRPr sz="32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001750"/>
    <a:srgbClr val="00005C"/>
    <a:srgbClr val="000050"/>
    <a:srgbClr val="000048"/>
    <a:srgbClr val="000058"/>
    <a:srgbClr val="000A6A"/>
    <a:srgbClr val="001C3E"/>
    <a:srgbClr val="B1063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3329" autoAdjust="0"/>
    <p:restoredTop sz="96386" autoAdjust="0"/>
  </p:normalViewPr>
  <p:slideViewPr>
    <p:cSldViewPr>
      <p:cViewPr varScale="1">
        <p:scale>
          <a:sx n="76" d="100"/>
          <a:sy n="76" d="100"/>
        </p:scale>
        <p:origin x="-102"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74"/>
    </p:cViewPr>
  </p:sorter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idx="2"/>
          </p:nvPr>
        </p:nvSpPr>
        <p:spPr bwMode="auto">
          <a:xfrm>
            <a:off x="1041400" y="863600"/>
            <a:ext cx="4579938" cy="3435350"/>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90600" y="4648200"/>
            <a:ext cx="4648200" cy="4724400"/>
          </a:xfrm>
          <a:prstGeom prst="rect">
            <a:avLst/>
          </a:prstGeom>
          <a:noFill/>
          <a:ln w="12700">
            <a:noFill/>
            <a:miter lim="800000"/>
            <a:headEnd/>
            <a:tailEnd/>
          </a:ln>
          <a:effectLst/>
        </p:spPr>
        <p:txBody>
          <a:bodyPr vert="horz" wrap="square" lIns="90894" tIns="44650" rIns="90894" bIns="4465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acintosh%20HD:Users:mark:Desktop:header.jpg" TargetMode="Externa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4"/>
          <p:cNvSpPr>
            <a:spLocks noChangeArrowheads="1"/>
          </p:cNvSpPr>
          <p:nvPr/>
        </p:nvSpPr>
        <p:spPr bwMode="auto">
          <a:xfrm>
            <a:off x="457200" y="1143000"/>
            <a:ext cx="7772400" cy="457200"/>
          </a:xfrm>
          <a:prstGeom prst="rect">
            <a:avLst/>
          </a:prstGeom>
          <a:noFill/>
          <a:ln w="12700">
            <a:noFill/>
            <a:miter lim="800000"/>
            <a:headEnd/>
            <a:tailEnd/>
          </a:ln>
          <a:effectLst/>
        </p:spPr>
        <p:txBody>
          <a:bodyPr lIns="90487" tIns="44450" rIns="90487" bIns="44450" anchor="ctr"/>
          <a:lstStyle/>
          <a:p>
            <a:pPr>
              <a:defRPr/>
            </a:pPr>
            <a:endParaRPr lang="en-US" sz="8700">
              <a:solidFill>
                <a:srgbClr val="B10636"/>
              </a:solidFill>
              <a:latin typeface="Arial" charset="0"/>
            </a:endParaRPr>
          </a:p>
        </p:txBody>
      </p:sp>
      <p:pic>
        <p:nvPicPr>
          <p:cNvPr id="5" name="Picture 7" descr="Macintosh HD:Users:mark:Desktop:header.jpg"/>
          <p:cNvPicPr>
            <a:picLocks noChangeAspect="1" noChangeArrowheads="1"/>
          </p:cNvPicPr>
          <p:nvPr/>
        </p:nvPicPr>
        <p:blipFill>
          <a:blip r:embed="rId2" r:link="rId3"/>
          <a:srcRect l="1129" r="42372" b="-5901"/>
          <a:stretch>
            <a:fillRect/>
          </a:stretch>
        </p:blipFill>
        <p:spPr bwMode="auto">
          <a:xfrm>
            <a:off x="0" y="228600"/>
            <a:ext cx="3810000" cy="1566863"/>
          </a:xfrm>
          <a:prstGeom prst="rect">
            <a:avLst/>
          </a:prstGeom>
          <a:noFill/>
          <a:ln w="9525">
            <a:noFill/>
            <a:miter lim="800000"/>
            <a:headEnd/>
            <a:tailEnd/>
          </a:ln>
        </p:spPr>
      </p:pic>
      <p:sp>
        <p:nvSpPr>
          <p:cNvPr id="296962" name="Rectangle 2"/>
          <p:cNvSpPr>
            <a:spLocks noGrp="1" noChangeArrowheads="1"/>
          </p:cNvSpPr>
          <p:nvPr>
            <p:ph type="ctrTitle"/>
          </p:nvPr>
        </p:nvSpPr>
        <p:spPr>
          <a:xfrm>
            <a:off x="304800" y="1752600"/>
            <a:ext cx="7772400" cy="1676400"/>
          </a:xfrm>
        </p:spPr>
        <p:txBody>
          <a:bodyPr/>
          <a:lstStyle>
            <a:lvl1pPr>
              <a:defRPr sz="8700"/>
            </a:lvl1pPr>
          </a:lstStyle>
          <a:p>
            <a:r>
              <a:rPr lang="en-US" smtClean="0"/>
              <a:t>Click to edit Master title style</a:t>
            </a:r>
            <a:endParaRPr lang="en-US" dirty="0"/>
          </a:p>
        </p:txBody>
      </p:sp>
      <p:sp>
        <p:nvSpPr>
          <p:cNvPr id="296963" name="Rectangle 3"/>
          <p:cNvSpPr>
            <a:spLocks noGrp="1" noChangeArrowheads="1"/>
          </p:cNvSpPr>
          <p:nvPr>
            <p:ph type="subTitle" idx="1"/>
          </p:nvPr>
        </p:nvSpPr>
        <p:spPr>
          <a:xfrm>
            <a:off x="381000" y="3505200"/>
            <a:ext cx="7772400" cy="2514600"/>
          </a:xfrm>
        </p:spPr>
        <p:txBody>
          <a:bodyPr/>
          <a:lstStyle>
            <a:lvl1pPr marL="0" indent="0">
              <a:buFont typeface="Times" pitchFamily="18" charset="0"/>
              <a:buNone/>
              <a:defRPr sz="3600"/>
            </a:lvl1pPr>
          </a:lstStyle>
          <a:p>
            <a:r>
              <a:rPr lang="en-US" smtClean="0"/>
              <a:t>Click to edit Master subtitle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bwMode="auto">
          <a:xfrm>
            <a:off x="381000" y="304800"/>
            <a:ext cx="8229600" cy="838200"/>
          </a:xfrm>
          <a:prstGeom prst="rect">
            <a:avLst/>
          </a:prstGeom>
          <a:noFill/>
          <a:ln w="12700">
            <a:noFill/>
            <a:miter lim="800000"/>
            <a:headEnd/>
            <a:tailEnd/>
          </a:ln>
        </p:spPr>
        <p:txBody>
          <a:bodyPr vert="horz" wrap="square" lIns="90487" tIns="44450" rIns="90487" bIns="44450" numCol="1" anchor="ctr" anchorCtr="0" compatLnSpc="1">
            <a:prstTxWarp prst="textNoShape">
              <a:avLst/>
            </a:prstTxWarp>
          </a:bodyPr>
          <a:lstStyle/>
          <a:p>
            <a:pPr lvl="0"/>
            <a:r>
              <a:rPr lang="en-US" smtClean="0"/>
              <a:t>Click to edit Master title style</a:t>
            </a:r>
            <a:endParaRPr lang="en-GB" smtClean="0"/>
          </a:p>
        </p:txBody>
      </p:sp>
      <p:sp>
        <p:nvSpPr>
          <p:cNvPr id="3077" name="Rectangle 3"/>
          <p:cNvSpPr>
            <a:spLocks noGrp="1" noChangeArrowheads="1"/>
          </p:cNvSpPr>
          <p:nvPr>
            <p:ph type="body" idx="1"/>
          </p:nvPr>
        </p:nvSpPr>
        <p:spPr bwMode="auto">
          <a:xfrm>
            <a:off x="381000" y="1447800"/>
            <a:ext cx="8229600" cy="5029200"/>
          </a:xfrm>
          <a:prstGeom prst="rect">
            <a:avLst/>
          </a:prstGeom>
          <a:noFill/>
          <a:ln w="12700">
            <a:noFill/>
            <a:miter lim="800000"/>
            <a:headEnd/>
            <a:tailEnd/>
          </a:ln>
        </p:spPr>
        <p:txBody>
          <a:bodyPr vert="horz" wrap="square" lIns="90487" tIns="44450" rIns="90487"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Tree>
  </p:cSld>
  <p:clrMap bg1="lt1" tx1="dk1" bg2="lt2" tx2="dk2" accent1="accent1" accent2="accent2" accent3="accent3" accent4="accent4" accent5="accent5" accent6="accent6" hlink="hlink" folHlink="folHlink"/>
  <p:sldLayoutIdLst>
    <p:sldLayoutId id="2147483711" r:id="rId1"/>
  </p:sldLayoutIdLst>
  <p:txStyles>
    <p:titleStyle>
      <a:lvl1pPr algn="l" rtl="0" eaLnBrk="1" fontAlgn="base" hangingPunct="1">
        <a:spcBef>
          <a:spcPct val="0"/>
        </a:spcBef>
        <a:spcAft>
          <a:spcPct val="0"/>
        </a:spcAft>
        <a:defRPr sz="4000" b="1">
          <a:solidFill>
            <a:srgbClr val="B10636"/>
          </a:solidFill>
          <a:latin typeface="+mj-lt"/>
          <a:ea typeface="+mj-ea"/>
          <a:cs typeface="+mj-cs"/>
        </a:defRPr>
      </a:lvl1pPr>
      <a:lvl2pPr algn="l" rtl="0" eaLnBrk="1" fontAlgn="base" hangingPunct="1">
        <a:spcBef>
          <a:spcPct val="0"/>
        </a:spcBef>
        <a:spcAft>
          <a:spcPct val="0"/>
        </a:spcAft>
        <a:defRPr sz="4000" b="1">
          <a:solidFill>
            <a:srgbClr val="B10636"/>
          </a:solidFill>
          <a:latin typeface="Arial" charset="0"/>
        </a:defRPr>
      </a:lvl2pPr>
      <a:lvl3pPr algn="l" rtl="0" eaLnBrk="1" fontAlgn="base" hangingPunct="1">
        <a:spcBef>
          <a:spcPct val="0"/>
        </a:spcBef>
        <a:spcAft>
          <a:spcPct val="0"/>
        </a:spcAft>
        <a:defRPr sz="4000" b="1">
          <a:solidFill>
            <a:srgbClr val="B10636"/>
          </a:solidFill>
          <a:latin typeface="Arial" charset="0"/>
        </a:defRPr>
      </a:lvl3pPr>
      <a:lvl4pPr algn="l" rtl="0" eaLnBrk="1" fontAlgn="base" hangingPunct="1">
        <a:spcBef>
          <a:spcPct val="0"/>
        </a:spcBef>
        <a:spcAft>
          <a:spcPct val="0"/>
        </a:spcAft>
        <a:defRPr sz="4000" b="1">
          <a:solidFill>
            <a:srgbClr val="B10636"/>
          </a:solidFill>
          <a:latin typeface="Arial" charset="0"/>
        </a:defRPr>
      </a:lvl4pPr>
      <a:lvl5pPr algn="l" rtl="0" eaLnBrk="1" fontAlgn="base" hangingPunct="1">
        <a:spcBef>
          <a:spcPct val="0"/>
        </a:spcBef>
        <a:spcAft>
          <a:spcPct val="0"/>
        </a:spcAft>
        <a:defRPr sz="4000" b="1">
          <a:solidFill>
            <a:srgbClr val="B10636"/>
          </a:solidFill>
          <a:latin typeface="Arial" charset="0"/>
        </a:defRPr>
      </a:lvl5pPr>
      <a:lvl6pPr marL="457200" algn="l" rtl="0" eaLnBrk="1" fontAlgn="base" hangingPunct="1">
        <a:spcBef>
          <a:spcPct val="0"/>
        </a:spcBef>
        <a:spcAft>
          <a:spcPct val="0"/>
        </a:spcAft>
        <a:defRPr sz="4000" b="1">
          <a:solidFill>
            <a:srgbClr val="B10636"/>
          </a:solidFill>
          <a:latin typeface="Arial" charset="0"/>
        </a:defRPr>
      </a:lvl6pPr>
      <a:lvl7pPr marL="914400" algn="l" rtl="0" eaLnBrk="1" fontAlgn="base" hangingPunct="1">
        <a:spcBef>
          <a:spcPct val="0"/>
        </a:spcBef>
        <a:spcAft>
          <a:spcPct val="0"/>
        </a:spcAft>
        <a:defRPr sz="4000" b="1">
          <a:solidFill>
            <a:srgbClr val="B10636"/>
          </a:solidFill>
          <a:latin typeface="Arial" charset="0"/>
        </a:defRPr>
      </a:lvl7pPr>
      <a:lvl8pPr marL="1371600" algn="l" rtl="0" eaLnBrk="1" fontAlgn="base" hangingPunct="1">
        <a:spcBef>
          <a:spcPct val="0"/>
        </a:spcBef>
        <a:spcAft>
          <a:spcPct val="0"/>
        </a:spcAft>
        <a:defRPr sz="4000" b="1">
          <a:solidFill>
            <a:srgbClr val="B10636"/>
          </a:solidFill>
          <a:latin typeface="Arial" charset="0"/>
        </a:defRPr>
      </a:lvl8pPr>
      <a:lvl9pPr marL="1828800" algn="l" rtl="0" eaLnBrk="1" fontAlgn="base" hangingPunct="1">
        <a:spcBef>
          <a:spcPct val="0"/>
        </a:spcBef>
        <a:spcAft>
          <a:spcPct val="0"/>
        </a:spcAft>
        <a:defRPr sz="4000" b="1">
          <a:solidFill>
            <a:srgbClr val="B10636"/>
          </a:solidFill>
          <a:latin typeface="Arial" charset="0"/>
        </a:defRPr>
      </a:lvl9pPr>
    </p:titleStyle>
    <p:bodyStyle>
      <a:lvl1pPr marL="249238" indent="-249238" algn="l" rtl="0" eaLnBrk="1" fontAlgn="base" hangingPunct="1">
        <a:spcBef>
          <a:spcPct val="20000"/>
        </a:spcBef>
        <a:spcAft>
          <a:spcPct val="0"/>
        </a:spcAft>
        <a:buClr>
          <a:srgbClr val="B10636"/>
        </a:buClr>
        <a:buSzPct val="120000"/>
        <a:buFont typeface="Times" pitchFamily="18" charset="0"/>
        <a:buChar char="•"/>
        <a:defRPr sz="2800">
          <a:solidFill>
            <a:srgbClr val="001C3E"/>
          </a:solidFill>
          <a:latin typeface="+mn-lt"/>
          <a:ea typeface="+mn-ea"/>
          <a:cs typeface="+mn-cs"/>
        </a:defRPr>
      </a:lvl1pPr>
      <a:lvl2pPr marL="758825" indent="-319088" algn="l" rtl="0" eaLnBrk="1" fontAlgn="base" hangingPunct="1">
        <a:spcBef>
          <a:spcPct val="20000"/>
        </a:spcBef>
        <a:spcAft>
          <a:spcPct val="0"/>
        </a:spcAft>
        <a:buClr>
          <a:srgbClr val="001C3E"/>
        </a:buClr>
        <a:buSzPct val="100000"/>
        <a:buFont typeface="Times" pitchFamily="18" charset="0"/>
        <a:buChar char="•"/>
        <a:defRPr sz="2400">
          <a:solidFill>
            <a:srgbClr val="001C3E"/>
          </a:solidFill>
          <a:latin typeface="+mn-lt"/>
        </a:defRPr>
      </a:lvl2pPr>
      <a:lvl3pPr marL="1182688" indent="-233363" algn="l" rtl="0" eaLnBrk="1" fontAlgn="base" hangingPunct="1">
        <a:spcBef>
          <a:spcPct val="20000"/>
        </a:spcBef>
        <a:spcAft>
          <a:spcPct val="0"/>
        </a:spcAft>
        <a:buClr>
          <a:schemeClr val="tx2"/>
        </a:buClr>
        <a:buSzPct val="100000"/>
        <a:buChar char="•"/>
        <a:defRPr sz="2000">
          <a:solidFill>
            <a:srgbClr val="001C3E"/>
          </a:solidFill>
          <a:latin typeface="+mn-lt"/>
        </a:defRPr>
      </a:lvl3pPr>
      <a:lvl4pPr marL="1752600" indent="-228600" algn="l" rtl="0" eaLnBrk="1" fontAlgn="base" hangingPunct="1">
        <a:spcBef>
          <a:spcPct val="20000"/>
        </a:spcBef>
        <a:spcAft>
          <a:spcPct val="0"/>
        </a:spcAft>
        <a:buClr>
          <a:schemeClr val="tx2"/>
        </a:buClr>
        <a:buSzPct val="100000"/>
        <a:defRPr sz="2000">
          <a:solidFill>
            <a:srgbClr val="001C3E"/>
          </a:solidFill>
          <a:latin typeface="+mn-lt"/>
        </a:defRPr>
      </a:lvl4pPr>
      <a:lvl5pPr marL="2171700" indent="-228600" algn="l" rtl="0" eaLnBrk="1" fontAlgn="base" hangingPunct="1">
        <a:spcBef>
          <a:spcPct val="20000"/>
        </a:spcBef>
        <a:spcAft>
          <a:spcPct val="0"/>
        </a:spcAft>
        <a:buClr>
          <a:schemeClr val="tx2"/>
        </a:buClr>
        <a:buSzPct val="100000"/>
        <a:buChar char="»"/>
        <a:defRPr sz="2000">
          <a:solidFill>
            <a:srgbClr val="001C3E"/>
          </a:solidFill>
          <a:latin typeface="+mn-lt"/>
        </a:defRPr>
      </a:lvl5pPr>
      <a:lvl6pPr marL="2628900" indent="-228600" algn="l" rtl="0" eaLnBrk="1" fontAlgn="base" hangingPunct="1">
        <a:spcBef>
          <a:spcPct val="20000"/>
        </a:spcBef>
        <a:spcAft>
          <a:spcPct val="0"/>
        </a:spcAft>
        <a:buClr>
          <a:schemeClr val="tx2"/>
        </a:buClr>
        <a:buSzPct val="100000"/>
        <a:buChar char="»"/>
        <a:defRPr sz="2000">
          <a:solidFill>
            <a:srgbClr val="001C3E"/>
          </a:solidFill>
          <a:latin typeface="+mn-lt"/>
        </a:defRPr>
      </a:lvl6pPr>
      <a:lvl7pPr marL="3086100" indent="-228600" algn="l" rtl="0" eaLnBrk="1" fontAlgn="base" hangingPunct="1">
        <a:spcBef>
          <a:spcPct val="20000"/>
        </a:spcBef>
        <a:spcAft>
          <a:spcPct val="0"/>
        </a:spcAft>
        <a:buClr>
          <a:schemeClr val="tx2"/>
        </a:buClr>
        <a:buSzPct val="100000"/>
        <a:buChar char="»"/>
        <a:defRPr sz="2000">
          <a:solidFill>
            <a:srgbClr val="001C3E"/>
          </a:solidFill>
          <a:latin typeface="+mn-lt"/>
        </a:defRPr>
      </a:lvl7pPr>
      <a:lvl8pPr marL="3543300" indent="-228600" algn="l" rtl="0" eaLnBrk="1" fontAlgn="base" hangingPunct="1">
        <a:spcBef>
          <a:spcPct val="20000"/>
        </a:spcBef>
        <a:spcAft>
          <a:spcPct val="0"/>
        </a:spcAft>
        <a:buClr>
          <a:schemeClr val="tx2"/>
        </a:buClr>
        <a:buSzPct val="100000"/>
        <a:buChar char="»"/>
        <a:defRPr sz="2000">
          <a:solidFill>
            <a:srgbClr val="001C3E"/>
          </a:solidFill>
          <a:latin typeface="+mn-lt"/>
        </a:defRPr>
      </a:lvl8pPr>
      <a:lvl9pPr marL="4000500" indent="-228600" algn="l" rtl="0" eaLnBrk="1" fontAlgn="base" hangingPunct="1">
        <a:spcBef>
          <a:spcPct val="20000"/>
        </a:spcBef>
        <a:spcAft>
          <a:spcPct val="0"/>
        </a:spcAft>
        <a:buClr>
          <a:schemeClr val="tx2"/>
        </a:buClr>
        <a:buSzPct val="100000"/>
        <a:buChar char="»"/>
        <a:defRPr sz="2000">
          <a:solidFill>
            <a:srgbClr val="001C3E"/>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09600" y="1752600"/>
            <a:ext cx="7772400" cy="1295400"/>
          </a:xfrm>
        </p:spPr>
        <p:txBody>
          <a:bodyPr/>
          <a:lstStyle/>
          <a:p>
            <a:r>
              <a:rPr lang="en-GB" sz="3600" smtClean="0">
                <a:latin typeface="Arial" pitchFamily="34" charset="0"/>
              </a:rPr>
              <a:t>New Blades and a Mini Gritter:-</a:t>
            </a:r>
            <a:endParaRPr lang="en-US" sz="3600" smtClean="0">
              <a:latin typeface="Arial" pitchFamily="34" charset="0"/>
            </a:endParaRPr>
          </a:p>
        </p:txBody>
      </p:sp>
      <p:sp>
        <p:nvSpPr>
          <p:cNvPr id="7171" name="Rectangle 3"/>
          <p:cNvSpPr>
            <a:spLocks noGrp="1" noChangeArrowheads="1"/>
          </p:cNvSpPr>
          <p:nvPr>
            <p:ph type="subTitle" idx="1"/>
          </p:nvPr>
        </p:nvSpPr>
        <p:spPr/>
        <p:txBody>
          <a:bodyPr/>
          <a:lstStyle/>
          <a:p>
            <a:r>
              <a:rPr lang="en-GB" sz="2400" smtClean="0">
                <a:latin typeface="Arial" pitchFamily="34" charset="0"/>
              </a:rPr>
              <a:t>Outcomes of investing in new kit !</a:t>
            </a:r>
          </a:p>
          <a:p>
            <a:endParaRPr lang="en-GB" sz="2400" smtClean="0">
              <a:latin typeface="Arial" pitchFamily="34" charset="0"/>
            </a:endParaRPr>
          </a:p>
          <a:p>
            <a:endParaRPr lang="en-GB" sz="2400" smtClean="0">
              <a:latin typeface="Arial" pitchFamily="34" charset="0"/>
            </a:endParaRPr>
          </a:p>
          <a:p>
            <a:r>
              <a:rPr lang="en-GB" sz="2400" smtClean="0">
                <a:latin typeface="Arial" pitchFamily="34" charset="0"/>
              </a:rPr>
              <a:t>Peter Turland</a:t>
            </a:r>
          </a:p>
          <a:p>
            <a:r>
              <a:rPr lang="en-GB" sz="2400" smtClean="0">
                <a:latin typeface="Arial" pitchFamily="34" charset="0"/>
              </a:rPr>
              <a:t>Routine Maintenance Engineer</a:t>
            </a:r>
          </a:p>
          <a:p>
            <a:r>
              <a:rPr lang="en-GB" sz="2400" smtClean="0">
                <a:latin typeface="Arial" pitchFamily="34" charset="0"/>
              </a:rPr>
              <a:t>Doncaster MBC</a:t>
            </a:r>
            <a:r>
              <a:rPr lang="en-US" sz="2400" smtClean="0">
                <a:latin typeface="Arial" pitchFamily="34" charset="0"/>
              </a:rPr>
              <a:t/>
            </a:r>
            <a:br>
              <a:rPr lang="en-US" sz="2400" smtClean="0">
                <a:latin typeface="Arial" pitchFamily="34" charset="0"/>
              </a:rPr>
            </a:br>
            <a:endParaRPr lang="en-US" sz="2400" smtClean="0">
              <a:latin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1026"/>
          <p:cNvSpPr>
            <a:spLocks noGrp="1" noChangeArrowheads="1"/>
          </p:cNvSpPr>
          <p:nvPr>
            <p:ph type="title" idx="4294967295"/>
          </p:nvPr>
        </p:nvSpPr>
        <p:spPr>
          <a:xfrm>
            <a:off x="381000" y="1447800"/>
            <a:ext cx="8229600" cy="838200"/>
          </a:xfrm>
        </p:spPr>
        <p:txBody>
          <a:bodyPr/>
          <a:lstStyle/>
          <a:p>
            <a:r>
              <a:rPr lang="en-GB" sz="3200" smtClean="0">
                <a:latin typeface="Arial" pitchFamily="34" charset="0"/>
              </a:rPr>
              <a:t>New blades – well actually, wearing edges.</a:t>
            </a:r>
            <a:endParaRPr lang="en-GB" smtClean="0">
              <a:latin typeface="Arial" pitchFamily="34" charset="0"/>
            </a:endParaRPr>
          </a:p>
        </p:txBody>
      </p:sp>
      <p:sp>
        <p:nvSpPr>
          <p:cNvPr id="46083" name="Rectangle 1027"/>
          <p:cNvSpPr>
            <a:spLocks noGrp="1" noChangeArrowheads="1"/>
          </p:cNvSpPr>
          <p:nvPr>
            <p:ph type="body" idx="4294967295"/>
          </p:nvPr>
        </p:nvSpPr>
        <p:spPr>
          <a:xfrm>
            <a:off x="381000" y="2362200"/>
            <a:ext cx="8229600" cy="4038600"/>
          </a:xfrm>
        </p:spPr>
        <p:txBody>
          <a:bodyPr/>
          <a:lstStyle/>
          <a:p>
            <a:pPr>
              <a:lnSpc>
                <a:spcPct val="90000"/>
              </a:lnSpc>
              <a:buFont typeface="Times" pitchFamily="18" charset="0"/>
              <a:buNone/>
            </a:pPr>
            <a:r>
              <a:rPr lang="en-GB" smtClean="0">
                <a:solidFill>
                  <a:schemeClr val="accent2"/>
                </a:solidFill>
                <a:latin typeface="Arial" pitchFamily="34" charset="0"/>
              </a:rPr>
              <a:t>What were the issues:-</a:t>
            </a:r>
          </a:p>
          <a:p>
            <a:pPr>
              <a:lnSpc>
                <a:spcPct val="90000"/>
              </a:lnSpc>
            </a:pPr>
            <a:r>
              <a:rPr lang="en-GB" smtClean="0">
                <a:latin typeface="Arial" pitchFamily="34" charset="0"/>
              </a:rPr>
              <a:t>Ploughs being set:-</a:t>
            </a:r>
          </a:p>
          <a:p>
            <a:pPr lvl="1">
              <a:lnSpc>
                <a:spcPct val="90000"/>
              </a:lnSpc>
            </a:pPr>
            <a:r>
              <a:rPr lang="en-GB" smtClean="0">
                <a:latin typeface="Arial" pitchFamily="34" charset="0"/>
              </a:rPr>
              <a:t>Leaving too much snow / slush on the road particularly during very low temperatures. </a:t>
            </a:r>
          </a:p>
          <a:p>
            <a:pPr lvl="1">
              <a:lnSpc>
                <a:spcPct val="90000"/>
              </a:lnSpc>
            </a:pPr>
            <a:r>
              <a:rPr lang="en-GB" smtClean="0">
                <a:latin typeface="Arial" pitchFamily="34" charset="0"/>
              </a:rPr>
              <a:t>freezing slush problems, and more salt needed </a:t>
            </a:r>
          </a:p>
          <a:p>
            <a:pPr>
              <a:lnSpc>
                <a:spcPct val="90000"/>
              </a:lnSpc>
            </a:pPr>
            <a:r>
              <a:rPr lang="en-GB" smtClean="0">
                <a:latin typeface="Arial" pitchFamily="34" charset="0"/>
              </a:rPr>
              <a:t>or</a:t>
            </a:r>
          </a:p>
          <a:p>
            <a:pPr>
              <a:lnSpc>
                <a:spcPct val="90000"/>
              </a:lnSpc>
            </a:pPr>
            <a:r>
              <a:rPr lang="en-GB" smtClean="0">
                <a:latin typeface="Arial" pitchFamily="34" charset="0"/>
              </a:rPr>
              <a:t>When set to clear as close to black as possible.</a:t>
            </a:r>
          </a:p>
          <a:p>
            <a:pPr lvl="1">
              <a:lnSpc>
                <a:spcPct val="90000"/>
              </a:lnSpc>
            </a:pPr>
            <a:r>
              <a:rPr lang="en-GB" smtClean="0">
                <a:latin typeface="Arial" pitchFamily="34" charset="0"/>
              </a:rPr>
              <a:t>wearing edge rubbers requiring regular checking and re-setting or replacing.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60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608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608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4608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460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608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608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460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build="p" autoUpdateAnimBg="0"/>
      <p:bldP spid="46083"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6" name="Rectangle 2"/>
          <p:cNvSpPr>
            <a:spLocks noGrp="1" noChangeArrowheads="1"/>
          </p:cNvSpPr>
          <p:nvPr>
            <p:ph type="title" idx="4294967295"/>
          </p:nvPr>
        </p:nvSpPr>
        <p:spPr>
          <a:xfrm>
            <a:off x="381000" y="1752600"/>
            <a:ext cx="8229600" cy="838200"/>
          </a:xfrm>
        </p:spPr>
        <p:txBody>
          <a:bodyPr/>
          <a:lstStyle/>
          <a:p>
            <a:r>
              <a:rPr lang="en-GB" sz="2800" smtClean="0">
                <a:latin typeface="Arial" pitchFamily="34" charset="0"/>
              </a:rPr>
              <a:t>We looked at the background, the issues, and also recommendations</a:t>
            </a:r>
          </a:p>
        </p:txBody>
      </p:sp>
      <p:sp>
        <p:nvSpPr>
          <p:cNvPr id="1027" name="Rectangle 3"/>
          <p:cNvSpPr>
            <a:spLocks noGrp="1" noChangeArrowheads="1"/>
          </p:cNvSpPr>
          <p:nvPr>
            <p:ph type="body" idx="4294967295"/>
          </p:nvPr>
        </p:nvSpPr>
        <p:spPr>
          <a:xfrm>
            <a:off x="381000" y="2667000"/>
            <a:ext cx="8534400" cy="3886200"/>
          </a:xfrm>
        </p:spPr>
        <p:txBody>
          <a:bodyPr/>
          <a:lstStyle/>
          <a:p>
            <a:pPr>
              <a:buFont typeface="Times" pitchFamily="18" charset="0"/>
              <a:buNone/>
            </a:pPr>
            <a:endParaRPr lang="en-GB" smtClean="0">
              <a:latin typeface="Arial" pitchFamily="34" charset="0"/>
            </a:endParaRPr>
          </a:p>
          <a:p>
            <a:pPr lvl="1"/>
            <a:r>
              <a:rPr lang="en-GB" smtClean="0">
                <a:latin typeface="Arial" pitchFamily="34" charset="0"/>
              </a:rPr>
              <a:t>Previous winters with a lot of snow.</a:t>
            </a:r>
          </a:p>
          <a:p>
            <a:pPr lvl="1"/>
            <a:r>
              <a:rPr lang="en-GB" smtClean="0">
                <a:latin typeface="Arial" pitchFamily="34" charset="0"/>
              </a:rPr>
              <a:t>Very low temperatures – anything left on the surface packing readily to ice</a:t>
            </a:r>
          </a:p>
          <a:p>
            <a:pPr lvl="1"/>
            <a:r>
              <a:rPr lang="en-GB" smtClean="0">
                <a:latin typeface="Arial" pitchFamily="34" charset="0"/>
              </a:rPr>
              <a:t>Increased salt usage</a:t>
            </a:r>
          </a:p>
          <a:p>
            <a:pPr lvl="1"/>
            <a:r>
              <a:rPr lang="en-GB" smtClean="0">
                <a:latin typeface="Arial" pitchFamily="34" charset="0"/>
              </a:rPr>
              <a:t>Reduced salt availability</a:t>
            </a:r>
          </a:p>
          <a:p>
            <a:pPr lvl="1"/>
            <a:r>
              <a:rPr lang="en-GB" smtClean="0">
                <a:latin typeface="Arial" pitchFamily="34" charset="0"/>
              </a:rPr>
              <a:t>24hr working, Workshops and fitters busy.</a:t>
            </a:r>
          </a:p>
          <a:p>
            <a:pPr lvl="1"/>
            <a:r>
              <a:rPr lang="en-GB" smtClean="0">
                <a:latin typeface="Arial" pitchFamily="34" charset="0"/>
              </a:rPr>
              <a:t>Guidance from UKRLG, HMCoP (H10) &amp; NWSRG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02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02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02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02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0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build="p" autoUpdateAnimBg="0"/>
      <p:bldP spid="1027"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357290" y="5143512"/>
            <a:ext cx="7086600" cy="1095375"/>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1285852" y="3714752"/>
            <a:ext cx="7038975" cy="108585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1214414" y="1571612"/>
            <a:ext cx="7296150" cy="2238375"/>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1026"/>
          <p:cNvSpPr>
            <a:spLocks noGrp="1" noChangeArrowheads="1"/>
          </p:cNvSpPr>
          <p:nvPr>
            <p:ph type="title" idx="4294967295"/>
          </p:nvPr>
        </p:nvSpPr>
        <p:spPr>
          <a:xfrm>
            <a:off x="381000" y="1828800"/>
            <a:ext cx="8229600" cy="838200"/>
          </a:xfrm>
        </p:spPr>
        <p:txBody>
          <a:bodyPr/>
          <a:lstStyle/>
          <a:p>
            <a:r>
              <a:rPr lang="en-GB" sz="3200" smtClean="0">
                <a:latin typeface="Arial" pitchFamily="34" charset="0"/>
              </a:rPr>
              <a:t>So how did we try and deal with some of these ?</a:t>
            </a:r>
          </a:p>
        </p:txBody>
      </p:sp>
      <p:sp>
        <p:nvSpPr>
          <p:cNvPr id="47107" name="Rectangle 1027"/>
          <p:cNvSpPr>
            <a:spLocks noGrp="1" noChangeArrowheads="1"/>
          </p:cNvSpPr>
          <p:nvPr>
            <p:ph type="body" idx="4294967295"/>
          </p:nvPr>
        </p:nvSpPr>
        <p:spPr>
          <a:xfrm>
            <a:off x="381000" y="2743200"/>
            <a:ext cx="8229600" cy="3429000"/>
          </a:xfrm>
        </p:spPr>
        <p:txBody>
          <a:bodyPr/>
          <a:lstStyle/>
          <a:p>
            <a:pPr>
              <a:lnSpc>
                <a:spcPct val="90000"/>
              </a:lnSpc>
            </a:pPr>
            <a:r>
              <a:rPr lang="en-GB" sz="2400" smtClean="0">
                <a:latin typeface="Arial" pitchFamily="34" charset="0"/>
              </a:rPr>
              <a:t>We needed to:-</a:t>
            </a:r>
          </a:p>
          <a:p>
            <a:pPr>
              <a:lnSpc>
                <a:spcPct val="90000"/>
              </a:lnSpc>
            </a:pPr>
            <a:r>
              <a:rPr lang="en-GB" sz="2400" smtClean="0">
                <a:latin typeface="Arial" pitchFamily="34" charset="0"/>
              </a:rPr>
              <a:t>Ensure as much snow was removed from the surface as possible.</a:t>
            </a:r>
          </a:p>
          <a:p>
            <a:pPr>
              <a:lnSpc>
                <a:spcPct val="90000"/>
              </a:lnSpc>
            </a:pPr>
            <a:r>
              <a:rPr lang="en-GB" sz="2400" smtClean="0">
                <a:latin typeface="Arial" pitchFamily="34" charset="0"/>
              </a:rPr>
              <a:t>Avoid carriageway surface damage and plough damage.</a:t>
            </a:r>
          </a:p>
          <a:p>
            <a:pPr>
              <a:lnSpc>
                <a:spcPct val="90000"/>
              </a:lnSpc>
            </a:pPr>
            <a:r>
              <a:rPr lang="en-GB" sz="2400" smtClean="0">
                <a:latin typeface="Arial" pitchFamily="34" charset="0"/>
              </a:rPr>
              <a:t>Minimise down time on ploughs and vehicles</a:t>
            </a:r>
          </a:p>
          <a:p>
            <a:pPr>
              <a:lnSpc>
                <a:spcPct val="90000"/>
              </a:lnSpc>
            </a:pPr>
            <a:endParaRPr lang="en-GB" sz="2400" smtClean="0">
              <a:latin typeface="Arial" pitchFamily="34" charset="0"/>
            </a:endParaRPr>
          </a:p>
          <a:p>
            <a:pPr>
              <a:lnSpc>
                <a:spcPct val="90000"/>
              </a:lnSpc>
            </a:pPr>
            <a:r>
              <a:rPr lang="en-GB" sz="2400" smtClean="0">
                <a:latin typeface="Arial" pitchFamily="34" charset="0"/>
              </a:rPr>
              <a:t>Thereby achieving</a:t>
            </a:r>
          </a:p>
          <a:p>
            <a:pPr lvl="1">
              <a:lnSpc>
                <a:spcPct val="90000"/>
              </a:lnSpc>
            </a:pPr>
            <a:r>
              <a:rPr lang="en-GB" sz="2000" smtClean="0">
                <a:latin typeface="Arial" pitchFamily="34" charset="0"/>
              </a:rPr>
              <a:t>Better running surfaces</a:t>
            </a:r>
          </a:p>
          <a:p>
            <a:pPr lvl="1">
              <a:lnSpc>
                <a:spcPct val="90000"/>
              </a:lnSpc>
            </a:pPr>
            <a:r>
              <a:rPr lang="en-GB" sz="2000" smtClean="0">
                <a:latin typeface="Arial" pitchFamily="34" charset="0"/>
              </a:rPr>
              <a:t>Potential for reduced salt usage</a:t>
            </a:r>
          </a:p>
          <a:p>
            <a:pPr lvl="1">
              <a:lnSpc>
                <a:spcPct val="90000"/>
              </a:lnSpc>
            </a:pPr>
            <a:r>
              <a:rPr lang="en-GB" sz="2000" smtClean="0">
                <a:latin typeface="Arial" pitchFamily="34" charset="0"/>
              </a:rPr>
              <a:t>Better efficiency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7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710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710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710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710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7107">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47107">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47107">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4710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build="p" autoUpdateAnimBg="0"/>
      <p:bldP spid="47107"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1" name="Rectangle 1027"/>
          <p:cNvSpPr>
            <a:spLocks noGrp="1" noChangeArrowheads="1"/>
          </p:cNvSpPr>
          <p:nvPr>
            <p:ph type="body" sz="half" idx="4294967295"/>
          </p:nvPr>
        </p:nvSpPr>
        <p:spPr>
          <a:xfrm>
            <a:off x="381000" y="1828800"/>
            <a:ext cx="4267200" cy="4648200"/>
          </a:xfrm>
        </p:spPr>
        <p:txBody>
          <a:bodyPr/>
          <a:lstStyle/>
          <a:p>
            <a:r>
              <a:rPr lang="en-GB" sz="2400" smtClean="0">
                <a:latin typeface="Arial" pitchFamily="34" charset="0"/>
              </a:rPr>
              <a:t>So what was required</a:t>
            </a:r>
          </a:p>
          <a:p>
            <a:pPr>
              <a:buFont typeface="Times" pitchFamily="18" charset="0"/>
              <a:buNone/>
            </a:pPr>
            <a:r>
              <a:rPr lang="en-GB" sz="2400" smtClean="0">
                <a:latin typeface="Arial" pitchFamily="34" charset="0"/>
              </a:rPr>
              <a:t>	needed to be:-</a:t>
            </a:r>
          </a:p>
          <a:p>
            <a:pPr lvl="1"/>
            <a:r>
              <a:rPr lang="en-GB" sz="2000" smtClean="0">
                <a:latin typeface="Arial" pitchFamily="34" charset="0"/>
              </a:rPr>
              <a:t>Non damaging</a:t>
            </a:r>
          </a:p>
          <a:p>
            <a:pPr lvl="1"/>
            <a:r>
              <a:rPr lang="en-GB" sz="2000" smtClean="0">
                <a:latin typeface="Arial" pitchFamily="34" charset="0"/>
              </a:rPr>
              <a:t>Hard wearing / long lasting</a:t>
            </a:r>
          </a:p>
          <a:p>
            <a:pPr lvl="1"/>
            <a:r>
              <a:rPr lang="en-GB" sz="2000" smtClean="0">
                <a:latin typeface="Arial" pitchFamily="34" charset="0"/>
              </a:rPr>
              <a:t>Fitted to existing equipment</a:t>
            </a:r>
          </a:p>
          <a:p>
            <a:pPr lvl="1"/>
            <a:r>
              <a:rPr lang="en-GB" sz="2000" smtClean="0">
                <a:latin typeface="Arial" pitchFamily="34" charset="0"/>
              </a:rPr>
              <a:t>Fitted in house</a:t>
            </a:r>
          </a:p>
          <a:p>
            <a:pPr lvl="1"/>
            <a:r>
              <a:rPr lang="en-GB" sz="2000" smtClean="0">
                <a:latin typeface="Arial" pitchFamily="34" charset="0"/>
              </a:rPr>
              <a:t>Effective in allowing ‘back to black’ ploughing.</a:t>
            </a:r>
          </a:p>
          <a:p>
            <a:pPr lvl="1"/>
            <a:endParaRPr lang="en-GB" sz="2000" smtClean="0">
              <a:latin typeface="Arial" pitchFamily="34" charset="0"/>
            </a:endParaRPr>
          </a:p>
          <a:p>
            <a:pPr lvl="1"/>
            <a:r>
              <a:rPr lang="en-GB" sz="2000" b="1" smtClean="0">
                <a:latin typeface="Arial" pitchFamily="34" charset="0"/>
              </a:rPr>
              <a:t>We came across this</a:t>
            </a:r>
          </a:p>
          <a:p>
            <a:pPr lvl="1"/>
            <a:endParaRPr lang="en-GB" sz="2000" b="1" smtClean="0">
              <a:latin typeface="Arial" pitchFamily="34" charset="0"/>
            </a:endParaRPr>
          </a:p>
          <a:p>
            <a:endParaRPr lang="en-GB" sz="2400" smtClean="0">
              <a:latin typeface="Arial" pitchFamily="34" charset="0"/>
            </a:endParaRPr>
          </a:p>
        </p:txBody>
      </p:sp>
      <p:pic>
        <p:nvPicPr>
          <p:cNvPr id="48134" name="Picture 1030" descr="F:\apse\SDC11383.JPG"/>
          <p:cNvPicPr>
            <a:picLocks noGrp="1" noChangeAspect="1" noChangeArrowheads="1"/>
          </p:cNvPicPr>
          <p:nvPr>
            <p:ph type="clipArt" sz="half" idx="4294967295"/>
          </p:nvPr>
        </p:nvPicPr>
        <p:blipFill>
          <a:blip r:embed="rId2" cstate="print"/>
          <a:srcRect/>
          <a:stretch>
            <a:fillRect/>
          </a:stretch>
        </p:blipFill>
        <p:spPr>
          <a:xfrm>
            <a:off x="4705350" y="1447800"/>
            <a:ext cx="3771900" cy="50292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81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813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4813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4813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4813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4813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48131">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48131">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nodeType="clickEffect">
                                  <p:stCondLst>
                                    <p:cond delay="0"/>
                                  </p:stCondLst>
                                  <p:childTnLst>
                                    <p:set>
                                      <p:cBhvr>
                                        <p:cTn id="26" dur="1" fill="hold">
                                          <p:stCondLst>
                                            <p:cond delay="0"/>
                                          </p:stCondLst>
                                        </p:cTn>
                                        <p:tgtEl>
                                          <p:spTgt spid="48134"/>
                                        </p:tgtEl>
                                        <p:attrNameLst>
                                          <p:attrName>style.visibility</p:attrName>
                                        </p:attrNameLst>
                                      </p:cBhvr>
                                      <p:to>
                                        <p:strVal val="visible"/>
                                      </p:to>
                                    </p:set>
                                    <p:anim calcmode="lin" valueType="num">
                                      <p:cBhvr additive="base">
                                        <p:cTn id="27" dur="500" fill="hold"/>
                                        <p:tgtEl>
                                          <p:spTgt spid="48134"/>
                                        </p:tgtEl>
                                        <p:attrNameLst>
                                          <p:attrName>ppt_x</p:attrName>
                                        </p:attrNameLst>
                                      </p:cBhvr>
                                      <p:tavLst>
                                        <p:tav tm="0">
                                          <p:val>
                                            <p:strVal val="#ppt_x"/>
                                          </p:val>
                                        </p:tav>
                                        <p:tav tm="100000">
                                          <p:val>
                                            <p:strVal val="#ppt_x"/>
                                          </p:val>
                                        </p:tav>
                                      </p:tavLst>
                                    </p:anim>
                                    <p:anim calcmode="lin" valueType="num">
                                      <p:cBhvr additive="base">
                                        <p:cTn id="28" dur="500" fill="hold"/>
                                        <p:tgtEl>
                                          <p:spTgt spid="4813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5" name="Rectangle 3"/>
          <p:cNvSpPr>
            <a:spLocks noGrp="1" noChangeArrowheads="1"/>
          </p:cNvSpPr>
          <p:nvPr>
            <p:ph type="body" idx="4294967295"/>
          </p:nvPr>
        </p:nvSpPr>
        <p:spPr>
          <a:xfrm>
            <a:off x="381000" y="1981200"/>
            <a:ext cx="8229600" cy="4495800"/>
          </a:xfrm>
        </p:spPr>
        <p:txBody>
          <a:bodyPr/>
          <a:lstStyle/>
          <a:p>
            <a:r>
              <a:rPr lang="en-GB" smtClean="0">
                <a:latin typeface="Arial" pitchFamily="34" charset="0"/>
              </a:rPr>
              <a:t>Rubber faced like the existing ones, but with a ceramic centre core.</a:t>
            </a:r>
          </a:p>
          <a:p>
            <a:r>
              <a:rPr lang="en-GB" smtClean="0">
                <a:latin typeface="Arial" pitchFamily="34" charset="0"/>
              </a:rPr>
              <a:t>These ceramic core units being flexible to allow movement.</a:t>
            </a:r>
          </a:p>
          <a:p>
            <a:r>
              <a:rPr lang="en-GB" smtClean="0">
                <a:latin typeface="Arial" pitchFamily="34" charset="0"/>
              </a:rPr>
              <a:t>The ceramic core being very hard wearing, hence allowing for very near to, or on the surface, running. </a:t>
            </a:r>
          </a:p>
          <a:p>
            <a:endParaRPr lang="en-GB" smtClean="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 calcmode="lin" valueType="num">
                                      <p:cBhvr additive="base">
                                        <p:cTn id="7" dur="500" fill="hold"/>
                                        <p:tgtEl>
                                          <p:spTgt spid="491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915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9155">
                                            <p:txEl>
                                              <p:pRg st="1" end="1"/>
                                            </p:txEl>
                                          </p:spTgt>
                                        </p:tgtEl>
                                        <p:attrNameLst>
                                          <p:attrName>style.visibility</p:attrName>
                                        </p:attrNameLst>
                                      </p:cBhvr>
                                      <p:to>
                                        <p:strVal val="visible"/>
                                      </p:to>
                                    </p:set>
                                    <p:anim calcmode="lin" valueType="num">
                                      <p:cBhvr additive="base">
                                        <p:cTn id="13" dur="500" fill="hold"/>
                                        <p:tgtEl>
                                          <p:spTgt spid="491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915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builtIn="1"/>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9155">
                                            <p:txEl>
                                              <p:pRg st="2" end="2"/>
                                            </p:txEl>
                                          </p:spTgt>
                                        </p:tgtEl>
                                        <p:attrNameLst>
                                          <p:attrName>style.visibility</p:attrName>
                                        </p:attrNameLst>
                                      </p:cBhvr>
                                      <p:to>
                                        <p:strVal val="visible"/>
                                      </p:to>
                                    </p:set>
                                    <p:anim calcmode="lin" valueType="num">
                                      <p:cBhvr additive="base">
                                        <p:cTn id="19" dur="500" fill="hold"/>
                                        <p:tgtEl>
                                          <p:spTgt spid="4915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915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9" name="Rectangle 3"/>
          <p:cNvSpPr>
            <a:spLocks noGrp="1" noChangeArrowheads="1"/>
          </p:cNvSpPr>
          <p:nvPr>
            <p:ph type="body" idx="4294967295"/>
          </p:nvPr>
        </p:nvSpPr>
        <p:spPr>
          <a:xfrm>
            <a:off x="381000" y="1447800"/>
            <a:ext cx="8229600" cy="2819400"/>
          </a:xfrm>
        </p:spPr>
        <p:txBody>
          <a:bodyPr/>
          <a:lstStyle/>
          <a:p>
            <a:r>
              <a:rPr lang="en-GB" smtClean="0">
                <a:latin typeface="Arial" pitchFamily="34" charset="0"/>
              </a:rPr>
              <a:t>So what did we do ?</a:t>
            </a:r>
          </a:p>
          <a:p>
            <a:r>
              <a:rPr lang="en-GB" smtClean="0">
                <a:latin typeface="Arial" pitchFamily="34" charset="0"/>
              </a:rPr>
              <a:t>We fitted them to two ploughs on specific routes where we could monitor them.</a:t>
            </a:r>
          </a:p>
          <a:p>
            <a:pPr lvl="1"/>
            <a:r>
              <a:rPr lang="en-GB" smtClean="0">
                <a:latin typeface="Arial" pitchFamily="34" charset="0"/>
              </a:rPr>
              <a:t>Permanent 9 Cum gritters.</a:t>
            </a:r>
          </a:p>
          <a:p>
            <a:pPr lvl="1"/>
            <a:r>
              <a:rPr lang="en-GB" smtClean="0">
                <a:latin typeface="Arial" pitchFamily="34" charset="0"/>
              </a:rPr>
              <a:t>Experienced drivers.</a:t>
            </a:r>
          </a:p>
          <a:p>
            <a:pPr lvl="1"/>
            <a:r>
              <a:rPr lang="en-GB" smtClean="0">
                <a:latin typeface="Arial" pitchFamily="34" charset="0"/>
              </a:rPr>
              <a:t>Set them to be at ‘surface level’</a:t>
            </a:r>
          </a:p>
        </p:txBody>
      </p:sp>
      <p:pic>
        <p:nvPicPr>
          <p:cNvPr id="50180" name="Picture 4" descr="F:\apse\GK5 speed hump.jpg"/>
          <p:cNvPicPr>
            <a:picLocks noChangeAspect="1" noChangeArrowheads="1"/>
          </p:cNvPicPr>
          <p:nvPr/>
        </p:nvPicPr>
        <p:blipFill>
          <a:blip r:embed="rId3"/>
          <a:srcRect/>
          <a:stretch>
            <a:fillRect/>
          </a:stretch>
        </p:blipFill>
        <p:spPr bwMode="auto">
          <a:xfrm>
            <a:off x="4800600" y="4343400"/>
            <a:ext cx="3952875" cy="22240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 calcmode="lin" valueType="num">
                                      <p:cBhvr additive="base">
                                        <p:cTn id="7" dur="500" fill="hold"/>
                                        <p:tgtEl>
                                          <p:spTgt spid="501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017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0179">
                                            <p:txEl>
                                              <p:pRg st="1" end="1"/>
                                            </p:txEl>
                                          </p:spTgt>
                                        </p:tgtEl>
                                        <p:attrNameLst>
                                          <p:attrName>style.visibility</p:attrName>
                                        </p:attrNameLst>
                                      </p:cBhvr>
                                      <p:to>
                                        <p:strVal val="visible"/>
                                      </p:to>
                                    </p:set>
                                    <p:anim calcmode="lin" valueType="num">
                                      <p:cBhvr additive="base">
                                        <p:cTn id="13" dur="500" fill="hold"/>
                                        <p:tgtEl>
                                          <p:spTgt spid="501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017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builtIn="1"/>
                                        </p:tgtEl>
                                      </p:cMediaNode>
                                    </p:audio>
                                  </p:subTnLst>
                                </p:cTn>
                              </p:par>
                              <p:par>
                                <p:cTn id="15" presetID="2" presetClass="entr" presetSubtype="8" fill="hold" grpId="0" nodeType="withEffect">
                                  <p:stCondLst>
                                    <p:cond delay="0"/>
                                  </p:stCondLst>
                                  <p:childTnLst>
                                    <p:set>
                                      <p:cBhvr>
                                        <p:cTn id="16" dur="1" fill="hold">
                                          <p:stCondLst>
                                            <p:cond delay="0"/>
                                          </p:stCondLst>
                                        </p:cTn>
                                        <p:tgtEl>
                                          <p:spTgt spid="50179">
                                            <p:txEl>
                                              <p:pRg st="2" end="2"/>
                                            </p:txEl>
                                          </p:spTgt>
                                        </p:tgtEl>
                                        <p:attrNameLst>
                                          <p:attrName>style.visibility</p:attrName>
                                        </p:attrNameLst>
                                      </p:cBhvr>
                                      <p:to>
                                        <p:strVal val="visible"/>
                                      </p:to>
                                    </p:set>
                                    <p:anim calcmode="lin" valueType="num">
                                      <p:cBhvr additive="base">
                                        <p:cTn id="17" dur="500" fill="hold"/>
                                        <p:tgtEl>
                                          <p:spTgt spid="5017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017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whoosh.wav" builtIn="1"/>
                                        </p:tgtEl>
                                      </p:cMediaNode>
                                    </p:audio>
                                  </p:subTnLst>
                                </p:cTn>
                              </p:par>
                              <p:par>
                                <p:cTn id="19" presetID="2" presetClass="entr" presetSubtype="8" fill="hold" grpId="0" nodeType="withEffect">
                                  <p:stCondLst>
                                    <p:cond delay="0"/>
                                  </p:stCondLst>
                                  <p:childTnLst>
                                    <p:set>
                                      <p:cBhvr>
                                        <p:cTn id="20" dur="1" fill="hold">
                                          <p:stCondLst>
                                            <p:cond delay="0"/>
                                          </p:stCondLst>
                                        </p:cTn>
                                        <p:tgtEl>
                                          <p:spTgt spid="50179">
                                            <p:txEl>
                                              <p:pRg st="3" end="3"/>
                                            </p:txEl>
                                          </p:spTgt>
                                        </p:tgtEl>
                                        <p:attrNameLst>
                                          <p:attrName>style.visibility</p:attrName>
                                        </p:attrNameLst>
                                      </p:cBhvr>
                                      <p:to>
                                        <p:strVal val="visible"/>
                                      </p:to>
                                    </p:set>
                                    <p:anim calcmode="lin" valueType="num">
                                      <p:cBhvr additive="base">
                                        <p:cTn id="21" dur="500" fill="hold"/>
                                        <p:tgtEl>
                                          <p:spTgt spid="50179">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5017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whoosh.wav" builtIn="1"/>
                                        </p:tgtEl>
                                      </p:cMediaNode>
                                    </p:audio>
                                  </p:subTnLst>
                                </p:cTn>
                              </p:par>
                              <p:par>
                                <p:cTn id="23" presetID="2" presetClass="entr" presetSubtype="8" fill="hold" grpId="0" nodeType="withEffect">
                                  <p:stCondLst>
                                    <p:cond delay="0"/>
                                  </p:stCondLst>
                                  <p:childTnLst>
                                    <p:set>
                                      <p:cBhvr>
                                        <p:cTn id="24" dur="1" fill="hold">
                                          <p:stCondLst>
                                            <p:cond delay="0"/>
                                          </p:stCondLst>
                                        </p:cTn>
                                        <p:tgtEl>
                                          <p:spTgt spid="50179">
                                            <p:txEl>
                                              <p:pRg st="4" end="4"/>
                                            </p:txEl>
                                          </p:spTgt>
                                        </p:tgtEl>
                                        <p:attrNameLst>
                                          <p:attrName>style.visibility</p:attrName>
                                        </p:attrNameLst>
                                      </p:cBhvr>
                                      <p:to>
                                        <p:strVal val="visible"/>
                                      </p:to>
                                    </p:set>
                                    <p:anim calcmode="lin" valueType="num">
                                      <p:cBhvr additive="base">
                                        <p:cTn id="25" dur="500" fill="hold"/>
                                        <p:tgtEl>
                                          <p:spTgt spid="50179">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017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type="body" sz="half" idx="4294967295"/>
          </p:nvPr>
        </p:nvSpPr>
        <p:spPr>
          <a:xfrm>
            <a:off x="381000" y="1447800"/>
            <a:ext cx="4038600" cy="1123944"/>
          </a:xfrm>
        </p:spPr>
        <p:txBody>
          <a:bodyPr/>
          <a:lstStyle/>
          <a:p>
            <a:endParaRPr lang="en-GB" sz="2400" dirty="0" smtClean="0">
              <a:latin typeface="Arial" pitchFamily="34" charset="0"/>
            </a:endParaRPr>
          </a:p>
          <a:p>
            <a:endParaRPr lang="en-GB" sz="2400" dirty="0" smtClean="0">
              <a:latin typeface="Arial" pitchFamily="34" charset="0"/>
            </a:endParaRPr>
          </a:p>
        </p:txBody>
      </p:sp>
      <p:pic>
        <p:nvPicPr>
          <p:cNvPr id="5" name="Picture 4" descr="SDC11701.JPG"/>
          <p:cNvPicPr>
            <a:picLocks noChangeAspect="1"/>
          </p:cNvPicPr>
          <p:nvPr/>
        </p:nvPicPr>
        <p:blipFill>
          <a:blip r:embed="rId2" cstate="print"/>
          <a:stretch>
            <a:fillRect/>
          </a:stretch>
        </p:blipFill>
        <p:spPr>
          <a:xfrm>
            <a:off x="4524374" y="3214686"/>
            <a:ext cx="4333906" cy="3250430"/>
          </a:xfrm>
          <a:prstGeom prst="rect">
            <a:avLst/>
          </a:prstGeom>
        </p:spPr>
      </p:pic>
      <p:pic>
        <p:nvPicPr>
          <p:cNvPr id="6" name="Picture 5" descr="SDC11706.JPG"/>
          <p:cNvPicPr>
            <a:picLocks noChangeAspect="1"/>
          </p:cNvPicPr>
          <p:nvPr/>
        </p:nvPicPr>
        <p:blipFill>
          <a:blip r:embed="rId3" cstate="print"/>
          <a:stretch>
            <a:fillRect/>
          </a:stretch>
        </p:blipFill>
        <p:spPr>
          <a:xfrm>
            <a:off x="142843" y="3214686"/>
            <a:ext cx="4238623" cy="3178967"/>
          </a:xfrm>
          <a:prstGeom prst="rect">
            <a:avLst/>
          </a:prstGeom>
        </p:spPr>
      </p:pic>
      <p:pic>
        <p:nvPicPr>
          <p:cNvPr id="11" name="Picture 10" descr="SDC11698.JPG"/>
          <p:cNvPicPr>
            <a:picLocks noChangeAspect="1"/>
          </p:cNvPicPr>
          <p:nvPr/>
        </p:nvPicPr>
        <p:blipFill>
          <a:blip r:embed="rId4" cstate="print"/>
          <a:stretch>
            <a:fillRect/>
          </a:stretch>
        </p:blipFill>
        <p:spPr>
          <a:xfrm>
            <a:off x="4643438" y="500041"/>
            <a:ext cx="3214710" cy="2411033"/>
          </a:xfrm>
          <a:prstGeom prst="rect">
            <a:avLst/>
          </a:prstGeom>
        </p:spPr>
      </p:pic>
      <p:sp>
        <p:nvSpPr>
          <p:cNvPr id="13" name="TextBox 12"/>
          <p:cNvSpPr txBox="1"/>
          <p:nvPr/>
        </p:nvSpPr>
        <p:spPr>
          <a:xfrm>
            <a:off x="214282" y="1928802"/>
            <a:ext cx="4000528" cy="58477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b="0" dirty="0" smtClean="0">
                <a:latin typeface="+mj-lt"/>
              </a:rPr>
              <a:t>Wear characteristics</a:t>
            </a:r>
            <a:endParaRPr lang="en-GB" b="0" dirty="0">
              <a:latin typeface="+mj-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type="body" sz="half" idx="4294967295"/>
          </p:nvPr>
        </p:nvSpPr>
        <p:spPr>
          <a:xfrm>
            <a:off x="381000" y="1447800"/>
            <a:ext cx="4038600" cy="2057400"/>
          </a:xfrm>
        </p:spPr>
        <p:txBody>
          <a:bodyPr/>
          <a:lstStyle/>
          <a:p>
            <a:r>
              <a:rPr lang="en-GB" sz="2400" smtClean="0">
                <a:latin typeface="Arial" pitchFamily="34" charset="0"/>
              </a:rPr>
              <a:t>To the right you can see the ceramic inners</a:t>
            </a:r>
          </a:p>
          <a:p>
            <a:r>
              <a:rPr lang="en-GB" sz="2400" smtClean="0">
                <a:latin typeface="Arial" pitchFamily="34" charset="0"/>
              </a:rPr>
              <a:t>The core takes the wear.</a:t>
            </a:r>
          </a:p>
          <a:p>
            <a:endParaRPr lang="en-GB" sz="2400" smtClean="0">
              <a:latin typeface="Arial" pitchFamily="34" charset="0"/>
            </a:endParaRPr>
          </a:p>
          <a:p>
            <a:endParaRPr lang="en-GB" sz="2400" smtClean="0">
              <a:latin typeface="Arial" pitchFamily="34" charset="0"/>
            </a:endParaRPr>
          </a:p>
        </p:txBody>
      </p:sp>
      <p:pic>
        <p:nvPicPr>
          <p:cNvPr id="52230" name="Picture 6" descr="2012 02 05 ceramic blade long detail"/>
          <p:cNvPicPr>
            <a:picLocks noGrp="1" noChangeAspect="1" noChangeArrowheads="1"/>
          </p:cNvPicPr>
          <p:nvPr>
            <p:ph type="clipArt" sz="half" idx="4294967295"/>
          </p:nvPr>
        </p:nvPicPr>
        <p:blipFill>
          <a:blip r:embed="rId2"/>
          <a:srcRect/>
          <a:stretch>
            <a:fillRect/>
          </a:stretch>
        </p:blipFill>
        <p:spPr>
          <a:xfrm>
            <a:off x="4702175" y="1447800"/>
            <a:ext cx="3776663" cy="5029200"/>
          </a:xfrm>
        </p:spPr>
      </p:pic>
      <p:sp>
        <p:nvSpPr>
          <p:cNvPr id="52231" name="Text Box 7"/>
          <p:cNvSpPr txBox="1">
            <a:spLocks noChangeArrowheads="1"/>
          </p:cNvSpPr>
          <p:nvPr/>
        </p:nvSpPr>
        <p:spPr bwMode="auto">
          <a:xfrm>
            <a:off x="609600" y="2819400"/>
            <a:ext cx="3657600" cy="3560763"/>
          </a:xfrm>
          <a:prstGeom prst="rect">
            <a:avLst/>
          </a:prstGeom>
          <a:noFill/>
          <a:ln w="12700">
            <a:noFill/>
            <a:miter lim="800000"/>
            <a:headEnd/>
            <a:tailEnd/>
          </a:ln>
          <a:effectLst/>
        </p:spPr>
        <p:txBody>
          <a:bodyPr>
            <a:spAutoFit/>
          </a:bodyPr>
          <a:lstStyle/>
          <a:p>
            <a:pPr>
              <a:spcBef>
                <a:spcPct val="50000"/>
              </a:spcBef>
            </a:pPr>
            <a:r>
              <a:rPr lang="en-GB" sz="2400">
                <a:latin typeface="Arial" pitchFamily="34" charset="0"/>
              </a:rPr>
              <a:t>Issues</a:t>
            </a:r>
          </a:p>
          <a:p>
            <a:pPr>
              <a:spcBef>
                <a:spcPct val="50000"/>
              </a:spcBef>
            </a:pPr>
            <a:r>
              <a:rPr lang="en-GB" sz="2400" b="0">
                <a:latin typeface="Arial" pitchFamily="34" charset="0"/>
              </a:rPr>
              <a:t>To be effective, need to ensure they are set  correctly.</a:t>
            </a:r>
          </a:p>
          <a:p>
            <a:pPr>
              <a:spcBef>
                <a:spcPct val="50000"/>
              </a:spcBef>
            </a:pPr>
            <a:r>
              <a:rPr lang="en-GB" sz="2400" b="0">
                <a:latin typeface="Arial" pitchFamily="34" charset="0"/>
              </a:rPr>
              <a:t>Fitters not keen to set ‘lower than before’</a:t>
            </a:r>
          </a:p>
          <a:p>
            <a:pPr>
              <a:spcBef>
                <a:spcPct val="50000"/>
              </a:spcBef>
            </a:pPr>
            <a:r>
              <a:rPr lang="en-GB" sz="2400" b="0">
                <a:latin typeface="Arial" pitchFamily="34" charset="0"/>
              </a:rPr>
              <a:t>Drivers need to be aware of change.</a:t>
            </a:r>
            <a:endParaRPr lang="en-GB" b="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type="body" idx="4294967295"/>
          </p:nvPr>
        </p:nvSpPr>
        <p:spPr/>
        <p:txBody>
          <a:bodyPr/>
          <a:lstStyle/>
          <a:p>
            <a:pPr>
              <a:lnSpc>
                <a:spcPct val="90000"/>
              </a:lnSpc>
            </a:pPr>
            <a:r>
              <a:rPr lang="en-GB" sz="2400" dirty="0" smtClean="0">
                <a:latin typeface="Arial" pitchFamily="34" charset="0"/>
              </a:rPr>
              <a:t>The occasions that we had to use them last winter were limited, however:-</a:t>
            </a:r>
          </a:p>
          <a:p>
            <a:pPr lvl="1">
              <a:lnSpc>
                <a:spcPct val="90000"/>
              </a:lnSpc>
            </a:pPr>
            <a:r>
              <a:rPr lang="en-GB" dirty="0" smtClean="0">
                <a:latin typeface="Arial" pitchFamily="34" charset="0"/>
              </a:rPr>
              <a:t>Feedback from drivers using them was good.</a:t>
            </a:r>
          </a:p>
          <a:p>
            <a:pPr lvl="1">
              <a:lnSpc>
                <a:spcPct val="90000"/>
              </a:lnSpc>
            </a:pPr>
            <a:r>
              <a:rPr lang="en-GB" dirty="0" smtClean="0">
                <a:latin typeface="Arial" pitchFamily="34" charset="0"/>
              </a:rPr>
              <a:t>To be effective they must be set correctly and that needs highlighting to fitters / drivers / operators.</a:t>
            </a:r>
          </a:p>
          <a:p>
            <a:pPr lvl="1">
              <a:lnSpc>
                <a:spcPct val="90000"/>
              </a:lnSpc>
            </a:pPr>
            <a:r>
              <a:rPr lang="en-GB" dirty="0" smtClean="0">
                <a:latin typeface="Arial" pitchFamily="34" charset="0"/>
              </a:rPr>
              <a:t>The signs of wear were very limited – approx 300km covered.</a:t>
            </a:r>
          </a:p>
          <a:p>
            <a:pPr lvl="1">
              <a:lnSpc>
                <a:spcPct val="90000"/>
              </a:lnSpc>
            </a:pPr>
            <a:r>
              <a:rPr lang="en-GB" dirty="0" smtClean="0">
                <a:latin typeface="Arial" pitchFamily="34" charset="0"/>
              </a:rPr>
              <a:t>The sections of network on which they were used cleared well and indicated no problems.</a:t>
            </a:r>
          </a:p>
          <a:p>
            <a:pPr lvl="1">
              <a:lnSpc>
                <a:spcPct val="90000"/>
              </a:lnSpc>
            </a:pPr>
            <a:r>
              <a:rPr lang="en-GB" dirty="0" smtClean="0">
                <a:latin typeface="Arial" pitchFamily="34" charset="0"/>
              </a:rPr>
              <a:t>Full lifespan has not been determined. I am aware that other authorities like Lincolnshire C.C. have also used some of these units and have had good findings. They certainly appear at this stage to have the necessary characteristics that we were looking for.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3"/>
          <p:cNvSpPr>
            <a:spLocks noGrp="1" noChangeArrowheads="1"/>
          </p:cNvSpPr>
          <p:nvPr>
            <p:ph type="body" sz="half" idx="1"/>
          </p:nvPr>
        </p:nvSpPr>
        <p:spPr>
          <a:xfrm>
            <a:off x="381000" y="1524000"/>
            <a:ext cx="5029200" cy="914400"/>
          </a:xfrm>
        </p:spPr>
        <p:txBody>
          <a:bodyPr/>
          <a:lstStyle/>
          <a:p>
            <a:pPr marL="742950" lvl="1" indent="-285750"/>
            <a:r>
              <a:rPr lang="en-US" sz="4000" b="1" i="1" u="sng" smtClean="0">
                <a:latin typeface="Arial" pitchFamily="34" charset="0"/>
              </a:rPr>
              <a:t>The Mini Gritter</a:t>
            </a:r>
          </a:p>
        </p:txBody>
      </p:sp>
      <p:sp>
        <p:nvSpPr>
          <p:cNvPr id="8198" name="Rectangle 3"/>
          <p:cNvSpPr>
            <a:spLocks noChangeArrowheads="1"/>
          </p:cNvSpPr>
          <p:nvPr/>
        </p:nvSpPr>
        <p:spPr bwMode="auto">
          <a:xfrm>
            <a:off x="381000" y="2438400"/>
            <a:ext cx="8305800" cy="3886200"/>
          </a:xfrm>
          <a:prstGeom prst="rect">
            <a:avLst/>
          </a:prstGeom>
          <a:noFill/>
          <a:ln w="12700">
            <a:noFill/>
            <a:miter lim="800000"/>
            <a:headEnd/>
            <a:tailEnd/>
          </a:ln>
        </p:spPr>
        <p:txBody>
          <a:bodyPr lIns="90487" tIns="44450" rIns="90487" bIns="44450"/>
          <a:lstStyle/>
          <a:p>
            <a:pPr>
              <a:spcBef>
                <a:spcPct val="20000"/>
              </a:spcBef>
              <a:buClr>
                <a:srgbClr val="B10636"/>
              </a:buClr>
              <a:buSzPct val="120000"/>
              <a:buFont typeface="Times" pitchFamily="18" charset="0"/>
              <a:buNone/>
            </a:pPr>
            <a:r>
              <a:rPr lang="en-US" sz="3600" b="0" dirty="0">
                <a:solidFill>
                  <a:srgbClr val="001C3E"/>
                </a:solidFill>
                <a:latin typeface="Arial" pitchFamily="34" charset="0"/>
              </a:rPr>
              <a:t>Background</a:t>
            </a:r>
          </a:p>
          <a:p>
            <a:pPr>
              <a:spcBef>
                <a:spcPct val="20000"/>
              </a:spcBef>
              <a:buClr>
                <a:srgbClr val="B10636"/>
              </a:buClr>
              <a:buSzPct val="120000"/>
              <a:buFontTx/>
              <a:buChar char="•"/>
            </a:pPr>
            <a:r>
              <a:rPr lang="en-US" sz="3600" b="0" dirty="0">
                <a:solidFill>
                  <a:srgbClr val="001C3E"/>
                </a:solidFill>
                <a:latin typeface="Arial" pitchFamily="34" charset="0"/>
              </a:rPr>
              <a:t>	</a:t>
            </a:r>
            <a:r>
              <a:rPr lang="en-US" sz="2800" b="0" dirty="0">
                <a:solidFill>
                  <a:srgbClr val="001C3E"/>
                </a:solidFill>
                <a:latin typeface="Arial" pitchFamily="34" charset="0"/>
              </a:rPr>
              <a:t>Requirement to do small areas</a:t>
            </a:r>
          </a:p>
          <a:p>
            <a:pPr>
              <a:spcBef>
                <a:spcPct val="20000"/>
              </a:spcBef>
              <a:buClr>
                <a:srgbClr val="B10636"/>
              </a:buClr>
              <a:buSzPct val="120000"/>
              <a:buFontTx/>
              <a:buChar char="•"/>
            </a:pPr>
            <a:r>
              <a:rPr lang="en-US" sz="2800" b="0" dirty="0">
                <a:solidFill>
                  <a:srgbClr val="001C3E"/>
                </a:solidFill>
                <a:latin typeface="Arial" pitchFamily="34" charset="0"/>
              </a:rPr>
              <a:t>	Needed to treat</a:t>
            </a:r>
          </a:p>
          <a:p>
            <a:pPr>
              <a:spcBef>
                <a:spcPct val="20000"/>
              </a:spcBef>
              <a:buClr>
                <a:srgbClr val="B10636"/>
              </a:buClr>
              <a:buSzPct val="120000"/>
              <a:buFontTx/>
              <a:buChar char="•"/>
            </a:pPr>
            <a:r>
              <a:rPr lang="en-US" sz="2800" b="0" dirty="0">
                <a:solidFill>
                  <a:srgbClr val="001C3E"/>
                </a:solidFill>
                <a:latin typeface="Arial" pitchFamily="34" charset="0"/>
              </a:rPr>
              <a:t>	Needed to plough</a:t>
            </a:r>
          </a:p>
          <a:p>
            <a:pPr>
              <a:spcBef>
                <a:spcPct val="20000"/>
              </a:spcBef>
              <a:buClr>
                <a:srgbClr val="B10636"/>
              </a:buClr>
              <a:buSzPct val="120000"/>
              <a:buFontTx/>
              <a:buChar char="•"/>
            </a:pPr>
            <a:r>
              <a:rPr lang="en-US" sz="2800" b="0" dirty="0">
                <a:solidFill>
                  <a:srgbClr val="001C3E"/>
                </a:solidFill>
                <a:latin typeface="Arial" pitchFamily="34" charset="0"/>
              </a:rPr>
              <a:t> 	Needed to be able to carry enough salt</a:t>
            </a:r>
          </a:p>
          <a:p>
            <a:pPr>
              <a:spcBef>
                <a:spcPct val="20000"/>
              </a:spcBef>
              <a:buClr>
                <a:srgbClr val="B10636"/>
              </a:buClr>
              <a:buSzPct val="120000"/>
              <a:buFontTx/>
              <a:buChar char="•"/>
            </a:pPr>
            <a:r>
              <a:rPr lang="en-US" sz="2800" b="0" dirty="0">
                <a:solidFill>
                  <a:srgbClr val="001C3E"/>
                </a:solidFill>
                <a:latin typeface="Arial" pitchFamily="34" charset="0"/>
              </a:rPr>
              <a:t>        Really needed to be 4 x 4</a:t>
            </a:r>
          </a:p>
          <a:p>
            <a:pPr>
              <a:spcBef>
                <a:spcPct val="20000"/>
              </a:spcBef>
              <a:buClr>
                <a:srgbClr val="B10636"/>
              </a:buClr>
              <a:buSzPct val="120000"/>
              <a:buFontTx/>
              <a:buChar char="•"/>
            </a:pPr>
            <a:r>
              <a:rPr lang="en-US" sz="2800" b="0" dirty="0">
                <a:solidFill>
                  <a:srgbClr val="001C3E"/>
                </a:solidFill>
                <a:latin typeface="Arial" pitchFamily="34" charset="0"/>
              </a:rPr>
              <a:t> 	</a:t>
            </a:r>
            <a:r>
              <a:rPr lang="en-US" sz="2800" b="0" dirty="0" smtClean="0">
                <a:solidFill>
                  <a:srgbClr val="001C3E"/>
                </a:solidFill>
                <a:latin typeface="Arial" pitchFamily="34" charset="0"/>
              </a:rPr>
              <a:t>Usual 7.5T </a:t>
            </a:r>
            <a:r>
              <a:rPr lang="en-US" sz="2800" b="0" dirty="0">
                <a:solidFill>
                  <a:srgbClr val="001C3E"/>
                </a:solidFill>
                <a:latin typeface="Arial" pitchFamily="34" charset="0"/>
              </a:rPr>
              <a:t>vehicle too large 	</a:t>
            </a:r>
          </a:p>
          <a:p>
            <a:pPr>
              <a:spcBef>
                <a:spcPct val="20000"/>
              </a:spcBef>
              <a:buClr>
                <a:srgbClr val="B10636"/>
              </a:buClr>
              <a:buSzPct val="120000"/>
              <a:buFontTx/>
              <a:buChar char="•"/>
            </a:pPr>
            <a:endParaRPr lang="en-US" sz="2800" b="0" dirty="0">
              <a:solidFill>
                <a:srgbClr val="001C3E"/>
              </a:solidFill>
              <a:latin typeface="Arial" pitchFamily="34" charset="0"/>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8">
                                            <p:txEl>
                                              <p:pRg st="0" end="0"/>
                                            </p:txEl>
                                          </p:spTgt>
                                        </p:tgtEl>
                                        <p:attrNameLst>
                                          <p:attrName>style.visibility</p:attrName>
                                        </p:attrNameLst>
                                      </p:cBhvr>
                                      <p:to>
                                        <p:strVal val="visible"/>
                                      </p:to>
                                    </p:set>
                                    <p:anim calcmode="lin" valueType="num">
                                      <p:cBhvr additive="base">
                                        <p:cTn id="7" dur="500" fill="hold"/>
                                        <p:tgtEl>
                                          <p:spTgt spid="819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19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198">
                                            <p:txEl>
                                              <p:pRg st="1" end="1"/>
                                            </p:txEl>
                                          </p:spTgt>
                                        </p:tgtEl>
                                        <p:attrNameLst>
                                          <p:attrName>style.visibility</p:attrName>
                                        </p:attrNameLst>
                                      </p:cBhvr>
                                      <p:to>
                                        <p:strVal val="visible"/>
                                      </p:to>
                                    </p:set>
                                    <p:anim calcmode="lin" valueType="num">
                                      <p:cBhvr additive="base">
                                        <p:cTn id="13" dur="500" fill="hold"/>
                                        <p:tgtEl>
                                          <p:spTgt spid="819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198">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builtIn="1"/>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198">
                                            <p:txEl>
                                              <p:pRg st="2" end="2"/>
                                            </p:txEl>
                                          </p:spTgt>
                                        </p:tgtEl>
                                        <p:attrNameLst>
                                          <p:attrName>style.visibility</p:attrName>
                                        </p:attrNameLst>
                                      </p:cBhvr>
                                      <p:to>
                                        <p:strVal val="visible"/>
                                      </p:to>
                                    </p:set>
                                    <p:anim calcmode="lin" valueType="num">
                                      <p:cBhvr additive="base">
                                        <p:cTn id="19" dur="500" fill="hold"/>
                                        <p:tgtEl>
                                          <p:spTgt spid="819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198">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builtIn="1"/>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198">
                                            <p:txEl>
                                              <p:pRg st="3" end="3"/>
                                            </p:txEl>
                                          </p:spTgt>
                                        </p:tgtEl>
                                        <p:attrNameLst>
                                          <p:attrName>style.visibility</p:attrName>
                                        </p:attrNameLst>
                                      </p:cBhvr>
                                      <p:to>
                                        <p:strVal val="visible"/>
                                      </p:to>
                                    </p:set>
                                    <p:anim calcmode="lin" valueType="num">
                                      <p:cBhvr additive="base">
                                        <p:cTn id="25" dur="500" fill="hold"/>
                                        <p:tgtEl>
                                          <p:spTgt spid="819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198">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builtIn="1"/>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198">
                                            <p:txEl>
                                              <p:pRg st="4" end="4"/>
                                            </p:txEl>
                                          </p:spTgt>
                                        </p:tgtEl>
                                        <p:attrNameLst>
                                          <p:attrName>style.visibility</p:attrName>
                                        </p:attrNameLst>
                                      </p:cBhvr>
                                      <p:to>
                                        <p:strVal val="visible"/>
                                      </p:to>
                                    </p:set>
                                    <p:anim calcmode="lin" valueType="num">
                                      <p:cBhvr additive="base">
                                        <p:cTn id="31" dur="500" fill="hold"/>
                                        <p:tgtEl>
                                          <p:spTgt spid="8198">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198">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wav" builtIn="1"/>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198">
                                            <p:txEl>
                                              <p:pRg st="5" end="5"/>
                                            </p:txEl>
                                          </p:spTgt>
                                        </p:tgtEl>
                                        <p:attrNameLst>
                                          <p:attrName>style.visibility</p:attrName>
                                        </p:attrNameLst>
                                      </p:cBhvr>
                                      <p:to>
                                        <p:strVal val="visible"/>
                                      </p:to>
                                    </p:set>
                                    <p:anim calcmode="lin" valueType="num">
                                      <p:cBhvr additive="base">
                                        <p:cTn id="37" dur="500" fill="hold"/>
                                        <p:tgtEl>
                                          <p:spTgt spid="8198">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198">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wav" builtIn="1"/>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8198">
                                            <p:txEl>
                                              <p:pRg st="6" end="6"/>
                                            </p:txEl>
                                          </p:spTgt>
                                        </p:tgtEl>
                                        <p:attrNameLst>
                                          <p:attrName>style.visibility</p:attrName>
                                        </p:attrNameLst>
                                      </p:cBhvr>
                                      <p:to>
                                        <p:strVal val="visible"/>
                                      </p:to>
                                    </p:set>
                                    <p:anim calcmode="lin" valueType="num">
                                      <p:cBhvr additive="base">
                                        <p:cTn id="43" dur="500" fill="hold"/>
                                        <p:tgtEl>
                                          <p:spTgt spid="8198">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8198">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type="body" idx="4294967295"/>
          </p:nvPr>
        </p:nvSpPr>
        <p:spPr>
          <a:xfrm>
            <a:off x="381000" y="1447800"/>
            <a:ext cx="8458200" cy="5029200"/>
          </a:xfrm>
        </p:spPr>
        <p:txBody>
          <a:bodyPr/>
          <a:lstStyle/>
          <a:p>
            <a:pPr>
              <a:lnSpc>
                <a:spcPct val="90000"/>
              </a:lnSpc>
            </a:pPr>
            <a:r>
              <a:rPr lang="en-GB" smtClean="0">
                <a:latin typeface="Arial" pitchFamily="34" charset="0"/>
              </a:rPr>
              <a:t>Assuming they reach an expected 9 times + longer lifespan as against the previous / existing rubber edges. </a:t>
            </a:r>
          </a:p>
          <a:p>
            <a:pPr>
              <a:lnSpc>
                <a:spcPct val="90000"/>
              </a:lnSpc>
            </a:pPr>
            <a:r>
              <a:rPr lang="en-GB" smtClean="0">
                <a:latin typeface="Arial" pitchFamily="34" charset="0"/>
              </a:rPr>
              <a:t>The efficiencies in</a:t>
            </a:r>
          </a:p>
          <a:p>
            <a:pPr lvl="1">
              <a:lnSpc>
                <a:spcPct val="90000"/>
              </a:lnSpc>
            </a:pPr>
            <a:r>
              <a:rPr lang="en-GB" smtClean="0">
                <a:latin typeface="Arial" pitchFamily="34" charset="0"/>
              </a:rPr>
              <a:t>Vehicles off the road less at critical times</a:t>
            </a:r>
          </a:p>
          <a:p>
            <a:pPr lvl="1">
              <a:lnSpc>
                <a:spcPct val="90000"/>
              </a:lnSpc>
            </a:pPr>
            <a:r>
              <a:rPr lang="en-GB" smtClean="0">
                <a:latin typeface="Arial" pitchFamily="34" charset="0"/>
              </a:rPr>
              <a:t>Less time spent changing rubbers</a:t>
            </a:r>
          </a:p>
          <a:p>
            <a:pPr lvl="1">
              <a:lnSpc>
                <a:spcPct val="90000"/>
              </a:lnSpc>
            </a:pPr>
            <a:r>
              <a:rPr lang="en-GB" smtClean="0">
                <a:latin typeface="Arial" pitchFamily="34" charset="0"/>
              </a:rPr>
              <a:t>Less work to do when change is needed</a:t>
            </a:r>
          </a:p>
          <a:p>
            <a:pPr lvl="1">
              <a:lnSpc>
                <a:spcPct val="90000"/>
              </a:lnSpc>
            </a:pPr>
            <a:r>
              <a:rPr lang="en-GB" smtClean="0">
                <a:latin typeface="Arial" pitchFamily="34" charset="0"/>
              </a:rPr>
              <a:t>Being more effective when in use</a:t>
            </a:r>
          </a:p>
          <a:p>
            <a:pPr lvl="1">
              <a:lnSpc>
                <a:spcPct val="90000"/>
              </a:lnSpc>
            </a:pPr>
            <a:endParaRPr lang="en-GB" smtClean="0">
              <a:latin typeface="Arial" pitchFamily="34" charset="0"/>
            </a:endParaRPr>
          </a:p>
          <a:p>
            <a:pPr lvl="1">
              <a:lnSpc>
                <a:spcPct val="90000"/>
              </a:lnSpc>
              <a:buFont typeface="Times" pitchFamily="18" charset="0"/>
              <a:buNone/>
            </a:pPr>
            <a:r>
              <a:rPr lang="en-GB" smtClean="0">
                <a:latin typeface="Arial" pitchFamily="34" charset="0"/>
              </a:rPr>
              <a:t>Will more than compensate for the extra purchase cost.</a:t>
            </a:r>
          </a:p>
          <a:p>
            <a:pPr lvl="1">
              <a:lnSpc>
                <a:spcPct val="90000"/>
              </a:lnSpc>
            </a:pPr>
            <a:r>
              <a:rPr lang="en-GB" smtClean="0">
                <a:latin typeface="Arial" pitchFamily="34" charset="0"/>
              </a:rPr>
              <a:t>Our new machine due this month will be fitted with them and others will be changed in due course.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p:cNvSpPr>
            <a:spLocks noGrp="1" noChangeArrowheads="1"/>
          </p:cNvSpPr>
          <p:nvPr>
            <p:ph type="subTitle" idx="1"/>
          </p:nvPr>
        </p:nvSpPr>
        <p:spPr>
          <a:xfrm>
            <a:off x="381000" y="1828800"/>
            <a:ext cx="8229600" cy="4495800"/>
          </a:xfrm>
        </p:spPr>
        <p:txBody>
          <a:bodyPr/>
          <a:lstStyle/>
          <a:p>
            <a:pPr>
              <a:buFontTx/>
              <a:buNone/>
            </a:pPr>
            <a:r>
              <a:rPr lang="en-US" smtClean="0">
                <a:latin typeface="Arial" pitchFamily="34" charset="0"/>
              </a:rPr>
              <a:t>	Looked at various options</a:t>
            </a:r>
          </a:p>
          <a:p>
            <a:pPr>
              <a:buFontTx/>
              <a:buChar char="•"/>
            </a:pPr>
            <a:r>
              <a:rPr lang="en-US" smtClean="0">
                <a:latin typeface="Arial" pitchFamily="34" charset="0"/>
              </a:rPr>
              <a:t>	</a:t>
            </a:r>
            <a:r>
              <a:rPr lang="en-US" sz="2800" smtClean="0">
                <a:latin typeface="Arial" pitchFamily="34" charset="0"/>
              </a:rPr>
              <a:t>4x4 type pickup</a:t>
            </a:r>
          </a:p>
          <a:p>
            <a:pPr>
              <a:buFontTx/>
              <a:buChar char="•"/>
            </a:pPr>
            <a:r>
              <a:rPr lang="en-US" sz="2800" smtClean="0">
                <a:latin typeface="Arial" pitchFamily="34" charset="0"/>
              </a:rPr>
              <a:t>	Transit size / type vehicle</a:t>
            </a:r>
          </a:p>
          <a:p>
            <a:pPr>
              <a:buFontTx/>
              <a:buChar char="•"/>
            </a:pPr>
            <a:endParaRPr lang="en-US" sz="2800" smtClean="0">
              <a:latin typeface="Arial" pitchFamily="34" charset="0"/>
            </a:endParaRPr>
          </a:p>
          <a:p>
            <a:pPr>
              <a:buFontTx/>
              <a:buChar char="•"/>
            </a:pPr>
            <a:r>
              <a:rPr lang="en-US" sz="2800" smtClean="0">
                <a:latin typeface="Arial" pitchFamily="34" charset="0"/>
              </a:rPr>
              <a:t>        </a:t>
            </a:r>
            <a:r>
              <a:rPr lang="en-US" sz="2800" b="1" smtClean="0">
                <a:latin typeface="Arial" pitchFamily="34" charset="0"/>
              </a:rPr>
              <a:t>Could we:-</a:t>
            </a:r>
          </a:p>
          <a:p>
            <a:pPr>
              <a:buFontTx/>
              <a:buChar char="•"/>
            </a:pPr>
            <a:r>
              <a:rPr lang="en-US" sz="2800" smtClean="0">
                <a:latin typeface="Arial" pitchFamily="34" charset="0"/>
              </a:rPr>
              <a:t>	Convert something from fleet surplus?</a:t>
            </a:r>
          </a:p>
          <a:p>
            <a:pPr>
              <a:buFontTx/>
              <a:buChar char="•"/>
            </a:pPr>
            <a:r>
              <a:rPr lang="en-US" sz="2800" smtClean="0">
                <a:latin typeface="Arial" pitchFamily="34" charset="0"/>
              </a:rPr>
              <a:t>	Utilise an existing vehicle more effectively?</a:t>
            </a:r>
            <a:r>
              <a:rPr lang="en-US" smtClean="0">
                <a:latin typeface="Arial"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builtIn="1"/>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additive="base">
                                        <p:cTn id="19" dur="500" fill="hold"/>
                                        <p:tgtEl>
                                          <p:spTgt spid="102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24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builtIn="1"/>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243">
                                            <p:txEl>
                                              <p:pRg st="4" end="4"/>
                                            </p:txEl>
                                          </p:spTgt>
                                        </p:tgtEl>
                                        <p:attrNameLst>
                                          <p:attrName>style.visibility</p:attrName>
                                        </p:attrNameLst>
                                      </p:cBhvr>
                                      <p:to>
                                        <p:strVal val="visible"/>
                                      </p:to>
                                    </p:set>
                                    <p:anim calcmode="lin" valueType="num">
                                      <p:cBhvr additive="base">
                                        <p:cTn id="25" dur="500" fill="hold"/>
                                        <p:tgtEl>
                                          <p:spTgt spid="1024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24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builtIn="1"/>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243">
                                            <p:txEl>
                                              <p:pRg st="5" end="5"/>
                                            </p:txEl>
                                          </p:spTgt>
                                        </p:tgtEl>
                                        <p:attrNameLst>
                                          <p:attrName>style.visibility</p:attrName>
                                        </p:attrNameLst>
                                      </p:cBhvr>
                                      <p:to>
                                        <p:strVal val="visible"/>
                                      </p:to>
                                    </p:set>
                                    <p:anim calcmode="lin" valueType="num">
                                      <p:cBhvr additive="base">
                                        <p:cTn id="31" dur="500" fill="hold"/>
                                        <p:tgtEl>
                                          <p:spTgt spid="1024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243">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wav" builtIn="1"/>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243">
                                            <p:txEl>
                                              <p:pRg st="6" end="6"/>
                                            </p:txEl>
                                          </p:spTgt>
                                        </p:tgtEl>
                                        <p:attrNameLst>
                                          <p:attrName>style.visibility</p:attrName>
                                        </p:attrNameLst>
                                      </p:cBhvr>
                                      <p:to>
                                        <p:strVal val="visible"/>
                                      </p:to>
                                    </p:set>
                                    <p:anim calcmode="lin" valueType="num">
                                      <p:cBhvr additive="base">
                                        <p:cTn id="37" dur="500" fill="hold"/>
                                        <p:tgtEl>
                                          <p:spTgt spid="10243">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0243">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3"/>
          <p:cNvSpPr>
            <a:spLocks noGrp="1" noChangeArrowheads="1"/>
          </p:cNvSpPr>
          <p:nvPr>
            <p:ph type="body" sz="half" idx="1"/>
          </p:nvPr>
        </p:nvSpPr>
        <p:spPr>
          <a:xfrm>
            <a:off x="381000" y="1905000"/>
            <a:ext cx="4038600" cy="4572000"/>
          </a:xfrm>
        </p:spPr>
        <p:txBody>
          <a:bodyPr/>
          <a:lstStyle/>
          <a:p>
            <a:pPr marL="249238" indent="-249238">
              <a:lnSpc>
                <a:spcPct val="90000"/>
              </a:lnSpc>
              <a:buFont typeface="Times" pitchFamily="18" charset="0"/>
              <a:buChar char="•"/>
            </a:pPr>
            <a:r>
              <a:rPr lang="en-US" sz="3200" smtClean="0">
                <a:latin typeface="Arial" pitchFamily="34" charset="0"/>
              </a:rPr>
              <a:t>Vehicle utilisation was the possibly the best way forwards.</a:t>
            </a:r>
          </a:p>
          <a:p>
            <a:pPr marL="249238" indent="-249238">
              <a:lnSpc>
                <a:spcPct val="90000"/>
              </a:lnSpc>
              <a:buFont typeface="Times" pitchFamily="18" charset="0"/>
              <a:buChar char="•"/>
            </a:pPr>
            <a:endParaRPr lang="en-US" sz="3200" smtClean="0">
              <a:latin typeface="Arial" pitchFamily="34" charset="0"/>
            </a:endParaRPr>
          </a:p>
          <a:p>
            <a:pPr marL="249238" indent="-249238">
              <a:lnSpc>
                <a:spcPct val="90000"/>
              </a:lnSpc>
              <a:buFont typeface="Times" pitchFamily="18" charset="0"/>
              <a:buChar char="•"/>
            </a:pPr>
            <a:r>
              <a:rPr lang="en-US" sz="3200" smtClean="0">
                <a:latin typeface="Arial" pitchFamily="34" charset="0"/>
              </a:rPr>
              <a:t>This was parked up in the garage most of the winter! and with 4 wheel drive.	</a:t>
            </a:r>
          </a:p>
        </p:txBody>
      </p:sp>
      <p:pic>
        <p:nvPicPr>
          <p:cNvPr id="11271" name="Picture 7" descr="F:\apse\SDC11690.JPG"/>
          <p:cNvPicPr>
            <a:picLocks noGrp="1" noChangeAspect="1" noChangeArrowheads="1"/>
          </p:cNvPicPr>
          <p:nvPr>
            <p:ph type="clipArt" sz="half" idx="4294967295"/>
          </p:nvPr>
        </p:nvPicPr>
        <p:blipFill>
          <a:blip r:embed="rId2" cstate="print"/>
          <a:srcRect/>
          <a:stretch>
            <a:fillRect/>
          </a:stretch>
        </p:blipFill>
        <p:spPr>
          <a:xfrm>
            <a:off x="4572000" y="2714625"/>
            <a:ext cx="4038600" cy="302895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2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11271"/>
                                        </p:tgtEl>
                                        <p:attrNameLst>
                                          <p:attrName>style.visibility</p:attrName>
                                        </p:attrNameLst>
                                      </p:cBhvr>
                                      <p:to>
                                        <p:strVal val="visible"/>
                                      </p:to>
                                    </p:set>
                                    <p:anim calcmode="lin" valueType="num">
                                      <p:cBhvr additive="base">
                                        <p:cTn id="15" dur="500" fill="hold"/>
                                        <p:tgtEl>
                                          <p:spTgt spid="11271"/>
                                        </p:tgtEl>
                                        <p:attrNameLst>
                                          <p:attrName>ppt_x</p:attrName>
                                        </p:attrNameLst>
                                      </p:cBhvr>
                                      <p:tavLst>
                                        <p:tav tm="0">
                                          <p:val>
                                            <p:strVal val="0-#ppt_w/2"/>
                                          </p:val>
                                        </p:tav>
                                        <p:tav tm="100000">
                                          <p:val>
                                            <p:strVal val="#ppt_x"/>
                                          </p:val>
                                        </p:tav>
                                      </p:tavLst>
                                    </p:anim>
                                    <p:anim calcmode="lin" valueType="num">
                                      <p:cBhvr additive="base">
                                        <p:cTn id="16" dur="500" fill="hold"/>
                                        <p:tgtEl>
                                          <p:spTgt spid="112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7" name="Rectangle 3"/>
          <p:cNvSpPr>
            <a:spLocks noGrp="1" noChangeArrowheads="1"/>
          </p:cNvSpPr>
          <p:nvPr>
            <p:ph type="body" idx="4294967295"/>
          </p:nvPr>
        </p:nvSpPr>
        <p:spPr>
          <a:xfrm>
            <a:off x="381000" y="1828800"/>
            <a:ext cx="8229600" cy="3429000"/>
          </a:xfrm>
        </p:spPr>
        <p:txBody>
          <a:bodyPr/>
          <a:lstStyle/>
          <a:p>
            <a:r>
              <a:rPr lang="en-GB" dirty="0" smtClean="0">
                <a:latin typeface="Arial" pitchFamily="34" charset="0"/>
              </a:rPr>
              <a:t>Looked at available options to adapt.</a:t>
            </a:r>
          </a:p>
          <a:p>
            <a:r>
              <a:rPr lang="en-GB" dirty="0" smtClean="0">
                <a:latin typeface="Arial" pitchFamily="34" charset="0"/>
              </a:rPr>
              <a:t>Needed to go through a procurement process.</a:t>
            </a:r>
          </a:p>
          <a:p>
            <a:r>
              <a:rPr lang="en-GB" dirty="0" smtClean="0">
                <a:latin typeface="Arial" pitchFamily="34" charset="0"/>
              </a:rPr>
              <a:t>Set out specification and identified areas of special attention </a:t>
            </a:r>
            <a:r>
              <a:rPr lang="en-GB" dirty="0" err="1" smtClean="0">
                <a:latin typeface="Arial" pitchFamily="34" charset="0"/>
              </a:rPr>
              <a:t>ie</a:t>
            </a:r>
            <a:r>
              <a:rPr lang="en-GB" dirty="0" smtClean="0">
                <a:latin typeface="Arial" pitchFamily="34" charset="0"/>
              </a:rPr>
              <a:t>:-</a:t>
            </a:r>
          </a:p>
          <a:p>
            <a:pPr lvl="1"/>
            <a:r>
              <a:rPr lang="en-GB" dirty="0" smtClean="0">
                <a:latin typeface="Arial" pitchFamily="34" charset="0"/>
              </a:rPr>
              <a:t>Chassis type and body fitting method.</a:t>
            </a:r>
          </a:p>
          <a:p>
            <a:pPr lvl="1"/>
            <a:r>
              <a:rPr lang="en-GB" dirty="0" smtClean="0">
                <a:latin typeface="Arial" pitchFamily="34" charset="0"/>
              </a:rPr>
              <a:t>Max. axle and gross weight limits applicable</a:t>
            </a:r>
          </a:p>
          <a:p>
            <a:pPr lvl="1"/>
            <a:r>
              <a:rPr lang="en-GB" dirty="0" smtClean="0">
                <a:latin typeface="Arial" pitchFamily="34" charset="0"/>
              </a:rPr>
              <a:t>Operational  / spreading controls required.</a:t>
            </a:r>
          </a:p>
        </p:txBody>
      </p:sp>
      <p:sp>
        <p:nvSpPr>
          <p:cNvPr id="57348" name="Text Box 4"/>
          <p:cNvSpPr txBox="1">
            <a:spLocks noChangeArrowheads="1"/>
          </p:cNvSpPr>
          <p:nvPr/>
        </p:nvSpPr>
        <p:spPr bwMode="auto">
          <a:xfrm>
            <a:off x="304800" y="5562600"/>
            <a:ext cx="8534400" cy="457200"/>
          </a:xfrm>
          <a:prstGeom prst="rect">
            <a:avLst/>
          </a:prstGeom>
          <a:noFill/>
          <a:ln w="12700">
            <a:noFill/>
            <a:miter lim="800000"/>
            <a:headEnd/>
            <a:tailEnd/>
          </a:ln>
          <a:effectLst/>
        </p:spPr>
        <p:txBody>
          <a:bodyPr>
            <a:spAutoFit/>
          </a:bodyPr>
          <a:lstStyle/>
          <a:p>
            <a:pPr>
              <a:spcBef>
                <a:spcPct val="50000"/>
              </a:spcBef>
            </a:pPr>
            <a:r>
              <a:rPr lang="en-GB" sz="2400">
                <a:solidFill>
                  <a:srgbClr val="001C3E"/>
                </a:solidFill>
                <a:latin typeface="Arial" pitchFamily="34" charset="0"/>
              </a:rPr>
              <a:t>From the returns, and after evaluation </a:t>
            </a:r>
            <a:endParaRPr lang="en-GB"/>
          </a:p>
        </p:txBody>
      </p:sp>
      <p:pic>
        <p:nvPicPr>
          <p:cNvPr id="4" name="Picture 3" descr="100_0369.jpg"/>
          <p:cNvPicPr>
            <a:picLocks noChangeAspect="1"/>
          </p:cNvPicPr>
          <p:nvPr/>
        </p:nvPicPr>
        <p:blipFill>
          <a:blip r:embed="rId3" cstate="print"/>
          <a:stretch>
            <a:fillRect/>
          </a:stretch>
        </p:blipFill>
        <p:spPr>
          <a:xfrm>
            <a:off x="6715140" y="5000636"/>
            <a:ext cx="2214578" cy="166093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7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73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734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5734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5734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57347">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7348">
                                            <p:txEl>
                                              <p:pRg st="0" end="0"/>
                                            </p:txEl>
                                          </p:spTgt>
                                        </p:tgtEl>
                                        <p:attrNameLst>
                                          <p:attrName>style.visibility</p:attrName>
                                        </p:attrNameLst>
                                      </p:cBhvr>
                                      <p:to>
                                        <p:strVal val="visible"/>
                                      </p:to>
                                    </p:set>
                                    <p:anim calcmode="lin" valueType="num">
                                      <p:cBhvr additive="base">
                                        <p:cTn id="25" dur="500" fill="hold"/>
                                        <p:tgtEl>
                                          <p:spTgt spid="57348">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734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autoUpdateAnimBg="0"/>
      <p:bldP spid="57348"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3"/>
          <p:cNvSpPr>
            <a:spLocks noGrp="1" noChangeArrowheads="1"/>
          </p:cNvSpPr>
          <p:nvPr>
            <p:ph type="body" sz="half" idx="1"/>
          </p:nvPr>
        </p:nvSpPr>
        <p:spPr>
          <a:xfrm>
            <a:off x="381000" y="2743200"/>
            <a:ext cx="4724400" cy="3733800"/>
          </a:xfrm>
        </p:spPr>
        <p:txBody>
          <a:bodyPr/>
          <a:lstStyle/>
          <a:p>
            <a:pPr marL="249238" indent="-249238">
              <a:buFont typeface="Times" pitchFamily="18" charset="0"/>
              <a:buChar char="•"/>
            </a:pPr>
            <a:r>
              <a:rPr lang="en-US" sz="2800" dirty="0" smtClean="0">
                <a:latin typeface="Arial" pitchFamily="34" charset="0"/>
              </a:rPr>
              <a:t>4x4 chassis</a:t>
            </a:r>
          </a:p>
          <a:p>
            <a:pPr marL="249238" indent="-249238">
              <a:buFont typeface="Times" pitchFamily="18" charset="0"/>
              <a:buChar char="•"/>
            </a:pPr>
            <a:r>
              <a:rPr lang="en-US" sz="2800" dirty="0" smtClean="0">
                <a:latin typeface="Arial" pitchFamily="34" charset="0"/>
              </a:rPr>
              <a:t>Plough with hydraulic angling</a:t>
            </a:r>
          </a:p>
          <a:p>
            <a:pPr marL="249238" indent="-249238">
              <a:buFont typeface="Times" pitchFamily="18" charset="0"/>
              <a:buChar char="•"/>
            </a:pPr>
            <a:r>
              <a:rPr lang="en-US" sz="2800" dirty="0" smtClean="0">
                <a:latin typeface="Arial" pitchFamily="34" charset="0"/>
              </a:rPr>
              <a:t>2T hopper capacity</a:t>
            </a:r>
          </a:p>
          <a:p>
            <a:pPr marL="249238" indent="-249238">
              <a:buFont typeface="Times" pitchFamily="18" charset="0"/>
              <a:buChar char="•"/>
            </a:pPr>
            <a:r>
              <a:rPr lang="en-US" sz="2800" dirty="0" smtClean="0">
                <a:latin typeface="Arial" pitchFamily="34" charset="0"/>
              </a:rPr>
              <a:t>Econ </a:t>
            </a:r>
            <a:r>
              <a:rPr lang="en-US" sz="2800" dirty="0" err="1" smtClean="0">
                <a:latin typeface="Arial" pitchFamily="34" charset="0"/>
              </a:rPr>
              <a:t>Spargo</a:t>
            </a:r>
            <a:r>
              <a:rPr lang="en-US" sz="2800" dirty="0" smtClean="0">
                <a:latin typeface="Arial" pitchFamily="34" charset="0"/>
              </a:rPr>
              <a:t> controls with  low throw spreader.</a:t>
            </a:r>
          </a:p>
          <a:p>
            <a:pPr marL="249238" indent="-249238">
              <a:buFont typeface="Times" pitchFamily="18" charset="0"/>
              <a:buChar char="•"/>
            </a:pPr>
            <a:r>
              <a:rPr lang="en-US" sz="2800" dirty="0" smtClean="0">
                <a:latin typeface="Arial" pitchFamily="34" charset="0"/>
              </a:rPr>
              <a:t>LHD !</a:t>
            </a:r>
          </a:p>
        </p:txBody>
      </p:sp>
      <p:pic>
        <p:nvPicPr>
          <p:cNvPr id="12294" name="Picture 6" descr="F:\apse\SDC11604.JPG"/>
          <p:cNvPicPr>
            <a:picLocks noGrp="1" noChangeAspect="1" noChangeArrowheads="1"/>
          </p:cNvPicPr>
          <p:nvPr>
            <p:ph type="clipArt" sz="half" idx="4294967295"/>
          </p:nvPr>
        </p:nvPicPr>
        <p:blipFill>
          <a:blip r:embed="rId3"/>
          <a:srcRect/>
          <a:stretch>
            <a:fillRect/>
          </a:stretch>
        </p:blipFill>
        <p:spPr>
          <a:xfrm>
            <a:off x="5105400" y="990600"/>
            <a:ext cx="3733800" cy="2395538"/>
          </a:xfrm>
        </p:spPr>
      </p:pic>
      <p:pic>
        <p:nvPicPr>
          <p:cNvPr id="12295" name="Picture 7" descr="F:\apse\SDC11605.JPG"/>
          <p:cNvPicPr>
            <a:picLocks noChangeAspect="1" noChangeArrowheads="1"/>
          </p:cNvPicPr>
          <p:nvPr/>
        </p:nvPicPr>
        <p:blipFill>
          <a:blip r:embed="rId4"/>
          <a:srcRect/>
          <a:stretch>
            <a:fillRect/>
          </a:stretch>
        </p:blipFill>
        <p:spPr bwMode="auto">
          <a:xfrm>
            <a:off x="5334000" y="3581400"/>
            <a:ext cx="2819400" cy="3048000"/>
          </a:xfrm>
          <a:prstGeom prst="rect">
            <a:avLst/>
          </a:prstGeom>
          <a:noFill/>
        </p:spPr>
      </p:pic>
      <p:sp>
        <p:nvSpPr>
          <p:cNvPr id="12296" name="Text Box 8"/>
          <p:cNvSpPr txBox="1">
            <a:spLocks noChangeArrowheads="1"/>
          </p:cNvSpPr>
          <p:nvPr/>
        </p:nvSpPr>
        <p:spPr bwMode="auto">
          <a:xfrm>
            <a:off x="685800" y="1752600"/>
            <a:ext cx="4114800" cy="579438"/>
          </a:xfrm>
          <a:prstGeom prst="rect">
            <a:avLst/>
          </a:prstGeom>
          <a:noFill/>
          <a:ln w="12700">
            <a:noFill/>
            <a:miter lim="800000"/>
            <a:headEnd/>
            <a:tailEnd/>
          </a:ln>
          <a:effectLst/>
        </p:spPr>
        <p:txBody>
          <a:bodyPr>
            <a:spAutoFit/>
          </a:bodyPr>
          <a:lstStyle/>
          <a:p>
            <a:pPr>
              <a:spcBef>
                <a:spcPct val="50000"/>
              </a:spcBef>
            </a:pPr>
            <a:r>
              <a:rPr lang="en-US" b="0">
                <a:solidFill>
                  <a:srgbClr val="001C3E"/>
                </a:solidFill>
                <a:latin typeface="Arial" pitchFamily="34" charset="0"/>
              </a:rPr>
              <a:t>This was created :-</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96"/>
                                        </p:tgtEl>
                                        <p:attrNameLst>
                                          <p:attrName>style.visibility</p:attrName>
                                        </p:attrNameLst>
                                      </p:cBhvr>
                                      <p:to>
                                        <p:strVal val="visible"/>
                                      </p:to>
                                    </p:set>
                                    <p:anim calcmode="lin" valueType="num">
                                      <p:cBhvr additive="base">
                                        <p:cTn id="7" dur="500" fill="hold"/>
                                        <p:tgtEl>
                                          <p:spTgt spid="12296"/>
                                        </p:tgtEl>
                                        <p:attrNameLst>
                                          <p:attrName>ppt_x</p:attrName>
                                        </p:attrNameLst>
                                      </p:cBhvr>
                                      <p:tavLst>
                                        <p:tav tm="0">
                                          <p:val>
                                            <p:strVal val="0-#ppt_w/2"/>
                                          </p:val>
                                        </p:tav>
                                        <p:tav tm="100000">
                                          <p:val>
                                            <p:strVal val="#ppt_x"/>
                                          </p:val>
                                        </p:tav>
                                      </p:tavLst>
                                    </p:anim>
                                    <p:anim calcmode="lin" valueType="num">
                                      <p:cBhvr additive="base">
                                        <p:cTn id="8" dur="500" fill="hold"/>
                                        <p:tgtEl>
                                          <p:spTgt spid="1229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2294"/>
                                        </p:tgtEl>
                                        <p:attrNameLst>
                                          <p:attrName>style.visibility</p:attrName>
                                        </p:attrNameLst>
                                      </p:cBhvr>
                                      <p:to>
                                        <p:strVal val="visible"/>
                                      </p:to>
                                    </p:set>
                                    <p:anim calcmode="lin" valueType="num">
                                      <p:cBhvr additive="base">
                                        <p:cTn id="13" dur="500" fill="hold"/>
                                        <p:tgtEl>
                                          <p:spTgt spid="12294"/>
                                        </p:tgtEl>
                                        <p:attrNameLst>
                                          <p:attrName>ppt_x</p:attrName>
                                        </p:attrNameLst>
                                      </p:cBhvr>
                                      <p:tavLst>
                                        <p:tav tm="0">
                                          <p:val>
                                            <p:strVal val="1+#ppt_w/2"/>
                                          </p:val>
                                        </p:tav>
                                        <p:tav tm="100000">
                                          <p:val>
                                            <p:strVal val="#ppt_x"/>
                                          </p:val>
                                        </p:tav>
                                      </p:tavLst>
                                    </p:anim>
                                    <p:anim calcmode="lin" valueType="num">
                                      <p:cBhvr additive="base">
                                        <p:cTn id="14" dur="500" fill="hold"/>
                                        <p:tgtEl>
                                          <p:spTgt spid="1229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291">
                                            <p:txEl>
                                              <p:pRg st="0" end="0"/>
                                            </p:txEl>
                                          </p:spTgt>
                                        </p:tgtEl>
                                        <p:attrNameLst>
                                          <p:attrName>style.visibility</p:attrName>
                                        </p:attrNameLst>
                                      </p:cBhvr>
                                      <p:to>
                                        <p:strVal val="visible"/>
                                      </p:to>
                                    </p:set>
                                    <p:anim calcmode="lin" valueType="num">
                                      <p:cBhvr additive="base">
                                        <p:cTn id="19" dur="500" fill="hold"/>
                                        <p:tgtEl>
                                          <p:spTgt spid="12291">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29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builtIn="1"/>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291">
                                            <p:txEl>
                                              <p:pRg st="1" end="1"/>
                                            </p:txEl>
                                          </p:spTgt>
                                        </p:tgtEl>
                                        <p:attrNameLst>
                                          <p:attrName>style.visibility</p:attrName>
                                        </p:attrNameLst>
                                      </p:cBhvr>
                                      <p:to>
                                        <p:strVal val="visible"/>
                                      </p:to>
                                    </p:set>
                                    <p:anim calcmode="lin" valueType="num">
                                      <p:cBhvr additive="base">
                                        <p:cTn id="25" dur="500" fill="hold"/>
                                        <p:tgtEl>
                                          <p:spTgt spid="12291">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29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builtIn="1"/>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291">
                                            <p:txEl>
                                              <p:pRg st="2" end="2"/>
                                            </p:txEl>
                                          </p:spTgt>
                                        </p:tgtEl>
                                        <p:attrNameLst>
                                          <p:attrName>style.visibility</p:attrName>
                                        </p:attrNameLst>
                                      </p:cBhvr>
                                      <p:to>
                                        <p:strVal val="visible"/>
                                      </p:to>
                                    </p:set>
                                    <p:anim calcmode="lin" valueType="num">
                                      <p:cBhvr additive="base">
                                        <p:cTn id="31" dur="500" fill="hold"/>
                                        <p:tgtEl>
                                          <p:spTgt spid="12291">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29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wav" builtIn="1"/>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2291">
                                            <p:txEl>
                                              <p:pRg st="3" end="3"/>
                                            </p:txEl>
                                          </p:spTgt>
                                        </p:tgtEl>
                                        <p:attrNameLst>
                                          <p:attrName>style.visibility</p:attrName>
                                        </p:attrNameLst>
                                      </p:cBhvr>
                                      <p:to>
                                        <p:strVal val="visible"/>
                                      </p:to>
                                    </p:set>
                                    <p:anim calcmode="lin" valueType="num">
                                      <p:cBhvr additive="base">
                                        <p:cTn id="37" dur="500" fill="hold"/>
                                        <p:tgtEl>
                                          <p:spTgt spid="12291">
                                            <p:txEl>
                                              <p:pRg st="3" end="3"/>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229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wav" builtIn="1"/>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2291">
                                            <p:txEl>
                                              <p:pRg st="4" end="4"/>
                                            </p:txEl>
                                          </p:spTgt>
                                        </p:tgtEl>
                                        <p:attrNameLst>
                                          <p:attrName>style.visibility</p:attrName>
                                        </p:attrNameLst>
                                      </p:cBhvr>
                                      <p:to>
                                        <p:strVal val="visible"/>
                                      </p:to>
                                    </p:set>
                                    <p:anim calcmode="lin" valueType="num">
                                      <p:cBhvr additive="base">
                                        <p:cTn id="43" dur="500" fill="hold"/>
                                        <p:tgtEl>
                                          <p:spTgt spid="12291">
                                            <p:txEl>
                                              <p:pRg st="4" end="4"/>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229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whoosh.wav" builtIn="1"/>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12295"/>
                                        </p:tgtEl>
                                        <p:attrNameLst>
                                          <p:attrName>style.visibility</p:attrName>
                                        </p:attrNameLst>
                                      </p:cBhvr>
                                      <p:to>
                                        <p:strVal val="visible"/>
                                      </p:to>
                                    </p:set>
                                    <p:anim calcmode="lin" valueType="num">
                                      <p:cBhvr additive="base">
                                        <p:cTn id="49" dur="500" fill="hold"/>
                                        <p:tgtEl>
                                          <p:spTgt spid="12295"/>
                                        </p:tgtEl>
                                        <p:attrNameLst>
                                          <p:attrName>ppt_x</p:attrName>
                                        </p:attrNameLst>
                                      </p:cBhvr>
                                      <p:tavLst>
                                        <p:tav tm="0">
                                          <p:val>
                                            <p:strVal val="1+#ppt_w/2"/>
                                          </p:val>
                                        </p:tav>
                                        <p:tav tm="100000">
                                          <p:val>
                                            <p:strVal val="#ppt_x"/>
                                          </p:val>
                                        </p:tav>
                                      </p:tavLst>
                                    </p:anim>
                                    <p:anim calcmode="lin" valueType="num">
                                      <p:cBhvr additive="base">
                                        <p:cTn id="50" dur="500" fill="hold"/>
                                        <p:tgtEl>
                                          <p:spTgt spid="122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P spid="12296"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subTitle" idx="1"/>
          </p:nvPr>
        </p:nvSpPr>
        <p:spPr>
          <a:xfrm>
            <a:off x="381000" y="1828800"/>
            <a:ext cx="4953000" cy="2457456"/>
          </a:xfrm>
        </p:spPr>
        <p:txBody>
          <a:bodyPr/>
          <a:lstStyle/>
          <a:p>
            <a:r>
              <a:rPr lang="en-US" dirty="0" smtClean="0">
                <a:latin typeface="Arial" pitchFamily="34" charset="0"/>
              </a:rPr>
              <a:t>5.5m long + plough</a:t>
            </a:r>
          </a:p>
          <a:p>
            <a:r>
              <a:rPr lang="en-US" dirty="0" smtClean="0">
                <a:latin typeface="Arial" pitchFamily="34" charset="0"/>
              </a:rPr>
              <a:t>2.0m wide</a:t>
            </a:r>
          </a:p>
          <a:p>
            <a:r>
              <a:rPr lang="en-US" dirty="0" smtClean="0">
                <a:latin typeface="Arial" pitchFamily="34" charset="0"/>
              </a:rPr>
              <a:t>swop body</a:t>
            </a:r>
            <a:br>
              <a:rPr lang="en-US" dirty="0" smtClean="0">
                <a:latin typeface="Arial" pitchFamily="34" charset="0"/>
              </a:rPr>
            </a:br>
            <a:r>
              <a:rPr lang="en-US" dirty="0" smtClean="0">
                <a:latin typeface="Arial" pitchFamily="34" charset="0"/>
              </a:rPr>
              <a:t>under 7.5 T</a:t>
            </a:r>
          </a:p>
          <a:p>
            <a:endParaRPr lang="en-US" dirty="0" smtClean="0">
              <a:latin typeface="Arial" pitchFamily="34" charset="0"/>
            </a:endParaRPr>
          </a:p>
        </p:txBody>
      </p:sp>
      <p:pic>
        <p:nvPicPr>
          <p:cNvPr id="13317" name="Picture 5" descr="F:\apse\SDC11693.JPG"/>
          <p:cNvPicPr>
            <a:picLocks noChangeAspect="1" noChangeArrowheads="1"/>
          </p:cNvPicPr>
          <p:nvPr/>
        </p:nvPicPr>
        <p:blipFill>
          <a:blip r:embed="rId2" cstate="print"/>
          <a:srcRect/>
          <a:stretch>
            <a:fillRect/>
          </a:stretch>
        </p:blipFill>
        <p:spPr bwMode="auto">
          <a:xfrm>
            <a:off x="6172200" y="228600"/>
            <a:ext cx="2628900" cy="3505200"/>
          </a:xfrm>
          <a:prstGeom prst="rect">
            <a:avLst/>
          </a:prstGeom>
          <a:noFill/>
        </p:spPr>
      </p:pic>
      <p:pic>
        <p:nvPicPr>
          <p:cNvPr id="5" name="Picture 4" descr="100_0367.jpg"/>
          <p:cNvPicPr>
            <a:picLocks noChangeAspect="1"/>
          </p:cNvPicPr>
          <p:nvPr/>
        </p:nvPicPr>
        <p:blipFill>
          <a:blip r:embed="rId3" cstate="print"/>
          <a:stretch>
            <a:fillRect/>
          </a:stretch>
        </p:blipFill>
        <p:spPr>
          <a:xfrm>
            <a:off x="5214942" y="3929066"/>
            <a:ext cx="3441378" cy="2581034"/>
          </a:xfrm>
          <a:prstGeom prst="rect">
            <a:avLst/>
          </a:prstGeom>
        </p:spPr>
      </p:pic>
      <p:pic>
        <p:nvPicPr>
          <p:cNvPr id="6" name="Picture 5" descr="100_0371.jpg"/>
          <p:cNvPicPr>
            <a:picLocks noChangeAspect="1"/>
          </p:cNvPicPr>
          <p:nvPr/>
        </p:nvPicPr>
        <p:blipFill>
          <a:blip r:embed="rId4" cstate="print"/>
          <a:stretch>
            <a:fillRect/>
          </a:stretch>
        </p:blipFill>
        <p:spPr>
          <a:xfrm>
            <a:off x="1142976" y="4357694"/>
            <a:ext cx="2941312" cy="220598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9" name="Rectangle 3"/>
          <p:cNvSpPr>
            <a:spLocks noGrp="1" noChangeArrowheads="1"/>
          </p:cNvSpPr>
          <p:nvPr>
            <p:ph type="body" idx="4294967295"/>
          </p:nvPr>
        </p:nvSpPr>
        <p:spPr>
          <a:xfrm>
            <a:off x="381000" y="2819400"/>
            <a:ext cx="8229600" cy="3657600"/>
          </a:xfrm>
        </p:spPr>
        <p:txBody>
          <a:bodyPr/>
          <a:lstStyle/>
          <a:p>
            <a:pPr>
              <a:buFont typeface="Times" pitchFamily="18" charset="0"/>
              <a:buNone/>
            </a:pPr>
            <a:endParaRPr lang="en-GB" dirty="0" smtClean="0">
              <a:latin typeface="Arial" pitchFamily="34" charset="0"/>
            </a:endParaRPr>
          </a:p>
          <a:p>
            <a:pPr lvl="1"/>
            <a:r>
              <a:rPr lang="en-GB" dirty="0" smtClean="0">
                <a:latin typeface="Arial" pitchFamily="34" charset="0"/>
              </a:rPr>
              <a:t>LHD needed to be got used to</a:t>
            </a:r>
            <a:r>
              <a:rPr lang="en-GB" dirty="0" smtClean="0">
                <a:latin typeface="Arial" pitchFamily="34" charset="0"/>
              </a:rPr>
              <a:t>.</a:t>
            </a:r>
          </a:p>
          <a:p>
            <a:pPr lvl="1"/>
            <a:r>
              <a:rPr lang="en-GB" dirty="0" smtClean="0">
                <a:latin typeface="Arial" pitchFamily="34" charset="0"/>
              </a:rPr>
              <a:t>Some issues with connections but resolving those. </a:t>
            </a:r>
            <a:endParaRPr lang="en-GB" dirty="0" smtClean="0">
              <a:latin typeface="Arial" pitchFamily="34" charset="0"/>
            </a:endParaRPr>
          </a:p>
          <a:p>
            <a:pPr lvl="1"/>
            <a:r>
              <a:rPr lang="en-GB" dirty="0" smtClean="0">
                <a:latin typeface="Arial" pitchFamily="34" charset="0"/>
              </a:rPr>
              <a:t>Needed slight modification was required to prevent ingress of salt to engine area between body and cab when loading.</a:t>
            </a:r>
          </a:p>
          <a:p>
            <a:pPr lvl="1"/>
            <a:r>
              <a:rPr lang="en-GB" dirty="0" smtClean="0">
                <a:latin typeface="Arial" pitchFamily="34" charset="0"/>
              </a:rPr>
              <a:t>When loading due to size of loader bucket care is needed to avoid salt falling everywhere.</a:t>
            </a:r>
          </a:p>
          <a:p>
            <a:pPr lvl="1"/>
            <a:endParaRPr lang="en-GB" dirty="0" smtClean="0">
              <a:latin typeface="Arial" pitchFamily="34" charset="0"/>
            </a:endParaRPr>
          </a:p>
        </p:txBody>
      </p:sp>
      <p:sp>
        <p:nvSpPr>
          <p:cNvPr id="60420" name="Text Box 4"/>
          <p:cNvSpPr txBox="1">
            <a:spLocks noChangeArrowheads="1"/>
          </p:cNvSpPr>
          <p:nvPr/>
        </p:nvSpPr>
        <p:spPr bwMode="auto">
          <a:xfrm>
            <a:off x="838200" y="1752600"/>
            <a:ext cx="3962400" cy="519113"/>
          </a:xfrm>
          <a:prstGeom prst="rect">
            <a:avLst/>
          </a:prstGeom>
          <a:noFill/>
          <a:ln w="12700">
            <a:noFill/>
            <a:miter lim="800000"/>
            <a:headEnd/>
            <a:tailEnd/>
          </a:ln>
          <a:effectLst/>
        </p:spPr>
        <p:txBody>
          <a:bodyPr>
            <a:spAutoFit/>
          </a:bodyPr>
          <a:lstStyle/>
          <a:p>
            <a:pPr>
              <a:spcBef>
                <a:spcPct val="20000"/>
              </a:spcBef>
              <a:buClr>
                <a:srgbClr val="B10636"/>
              </a:buClr>
              <a:buSzPct val="120000"/>
              <a:buFont typeface="Times" pitchFamily="18" charset="0"/>
              <a:buChar char="•"/>
            </a:pPr>
            <a:r>
              <a:rPr lang="en-GB" sz="2800" b="0">
                <a:solidFill>
                  <a:srgbClr val="001C3E"/>
                </a:solidFill>
                <a:latin typeface="Arial" pitchFamily="34" charset="0"/>
              </a:rPr>
              <a:t>Teething problems:</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4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60419">
                                            <p:txEl>
                                              <p:pRg st="1" end="1"/>
                                            </p:txEl>
                                          </p:spTgt>
                                        </p:tgtEl>
                                        <p:attrNameLst>
                                          <p:attrName>style.visibility</p:attrName>
                                        </p:attrNameLst>
                                      </p:cBhvr>
                                      <p:to>
                                        <p:strVal val="visible"/>
                                      </p:to>
                                    </p:set>
                                    <p:anim calcmode="lin" valueType="num">
                                      <p:cBhvr additive="base">
                                        <p:cTn id="11" dur="500" fill="hold"/>
                                        <p:tgtEl>
                                          <p:spTgt spid="6041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041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whoosh.wav" builtIn="1"/>
                                        </p:tgtEl>
                                      </p:cMediaNode>
                                    </p:audio>
                                  </p:subTnLst>
                                </p:cTn>
                              </p:par>
                              <p:par>
                                <p:cTn id="13" presetID="2" presetClass="entr" presetSubtype="8" fill="hold" grpId="0" nodeType="withEffect">
                                  <p:stCondLst>
                                    <p:cond delay="0"/>
                                  </p:stCondLst>
                                  <p:childTnLst>
                                    <p:set>
                                      <p:cBhvr>
                                        <p:cTn id="14" dur="1" fill="hold">
                                          <p:stCondLst>
                                            <p:cond delay="0"/>
                                          </p:stCondLst>
                                        </p:cTn>
                                        <p:tgtEl>
                                          <p:spTgt spid="60419">
                                            <p:txEl>
                                              <p:pRg st="2" end="2"/>
                                            </p:txEl>
                                          </p:spTgt>
                                        </p:tgtEl>
                                        <p:attrNameLst>
                                          <p:attrName>style.visibility</p:attrName>
                                        </p:attrNameLst>
                                      </p:cBhvr>
                                      <p:to>
                                        <p:strVal val="visible"/>
                                      </p:to>
                                    </p:set>
                                    <p:anim calcmode="lin" valueType="num">
                                      <p:cBhvr additive="base">
                                        <p:cTn id="15" dur="500" fill="hold"/>
                                        <p:tgtEl>
                                          <p:spTgt spid="60419">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6041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builtIn="1"/>
                                        </p:tgtEl>
                                      </p:cMediaNode>
                                    </p:audio>
                                  </p:subTnLst>
                                </p:cTn>
                              </p:par>
                              <p:par>
                                <p:cTn id="17" presetID="2" presetClass="entr" presetSubtype="8" fill="hold" grpId="0" nodeType="withEffect">
                                  <p:stCondLst>
                                    <p:cond delay="0"/>
                                  </p:stCondLst>
                                  <p:childTnLst>
                                    <p:set>
                                      <p:cBhvr>
                                        <p:cTn id="18" dur="1" fill="hold">
                                          <p:stCondLst>
                                            <p:cond delay="0"/>
                                          </p:stCondLst>
                                        </p:cTn>
                                        <p:tgtEl>
                                          <p:spTgt spid="60419">
                                            <p:txEl>
                                              <p:pRg st="3" end="3"/>
                                            </p:txEl>
                                          </p:spTgt>
                                        </p:tgtEl>
                                        <p:attrNameLst>
                                          <p:attrName>style.visibility</p:attrName>
                                        </p:attrNameLst>
                                      </p:cBhvr>
                                      <p:to>
                                        <p:strVal val="visible"/>
                                      </p:to>
                                    </p:set>
                                    <p:anim calcmode="lin" valueType="num">
                                      <p:cBhvr additive="base">
                                        <p:cTn id="19" dur="500" fill="hold"/>
                                        <p:tgtEl>
                                          <p:spTgt spid="6041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041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builtIn="1"/>
                                        </p:tgtEl>
                                      </p:cMediaNode>
                                    </p:audio>
                                  </p:subTnLst>
                                </p:cTn>
                              </p:par>
                              <p:par>
                                <p:cTn id="21" presetID="2" presetClass="entr" presetSubtype="8" fill="hold" grpId="0" nodeType="withEffect">
                                  <p:stCondLst>
                                    <p:cond delay="0"/>
                                  </p:stCondLst>
                                  <p:childTnLst>
                                    <p:set>
                                      <p:cBhvr>
                                        <p:cTn id="22" dur="1" fill="hold">
                                          <p:stCondLst>
                                            <p:cond delay="0"/>
                                          </p:stCondLst>
                                        </p:cTn>
                                        <p:tgtEl>
                                          <p:spTgt spid="60419">
                                            <p:txEl>
                                              <p:pRg st="4" end="4"/>
                                            </p:txEl>
                                          </p:spTgt>
                                        </p:tgtEl>
                                        <p:attrNameLst>
                                          <p:attrName>style.visibility</p:attrName>
                                        </p:attrNameLst>
                                      </p:cBhvr>
                                      <p:to>
                                        <p:strVal val="visible"/>
                                      </p:to>
                                    </p:set>
                                    <p:anim calcmode="lin" valueType="num">
                                      <p:cBhvr additive="base">
                                        <p:cTn id="23" dur="500" fill="hold"/>
                                        <p:tgtEl>
                                          <p:spTgt spid="60419">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6041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autoUpdateAnimBg="0"/>
      <p:bldP spid="60420"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Grp="1" noChangeArrowheads="1"/>
          </p:cNvSpPr>
          <p:nvPr>
            <p:ph type="subTitle" idx="1"/>
          </p:nvPr>
        </p:nvSpPr>
        <p:spPr>
          <a:xfrm>
            <a:off x="381000" y="2057400"/>
            <a:ext cx="8229600" cy="4114800"/>
          </a:xfrm>
        </p:spPr>
        <p:txBody>
          <a:bodyPr/>
          <a:lstStyle/>
          <a:p>
            <a:r>
              <a:rPr lang="en-US" sz="3200" smtClean="0">
                <a:latin typeface="Arial" pitchFamily="34" charset="0"/>
              </a:rPr>
              <a:t>	</a:t>
            </a:r>
            <a:r>
              <a:rPr lang="en-US" sz="2400" smtClean="0">
                <a:latin typeface="Arial" pitchFamily="34" charset="0"/>
              </a:rPr>
              <a:t>1. Vehicle now used all year round.</a:t>
            </a:r>
          </a:p>
          <a:p>
            <a:r>
              <a:rPr lang="en-US" sz="2400" smtClean="0">
                <a:latin typeface="Arial" pitchFamily="34" charset="0"/>
              </a:rPr>
              <a:t>	2. Can deal with footway / pedestrian areas,car	 	parks &amp; their  ramps.</a:t>
            </a:r>
          </a:p>
          <a:p>
            <a:r>
              <a:rPr lang="en-US" sz="2400" smtClean="0">
                <a:latin typeface="Arial" pitchFamily="34" charset="0"/>
              </a:rPr>
              <a:t>	3. Very manouverable in limited size areas etc.</a:t>
            </a:r>
          </a:p>
          <a:p>
            <a:r>
              <a:rPr lang="en-US" sz="2400" smtClean="0">
                <a:latin typeface="Arial" pitchFamily="34" charset="0"/>
              </a:rPr>
              <a:t>	4. Income earning from work undertaken for other 	departments.</a:t>
            </a:r>
          </a:p>
          <a:p>
            <a:r>
              <a:rPr lang="en-US" sz="2400" smtClean="0">
                <a:latin typeface="Arial" pitchFamily="34" charset="0"/>
              </a:rPr>
              <a:t>	5. Quick and easy to use as a response 	vehicle for 	spot treatments</a:t>
            </a:r>
            <a:r>
              <a:rPr lang="en-US" sz="2800" smtClean="0">
                <a:latin typeface="Arial" pitchFamily="34" charset="0"/>
              </a:rPr>
              <a:t>.</a:t>
            </a:r>
          </a:p>
          <a:p>
            <a:r>
              <a:rPr lang="en-US" sz="2800" smtClean="0">
                <a:latin typeface="Arial" pitchFamily="34" charset="0"/>
              </a:rPr>
              <a:t>	</a:t>
            </a:r>
            <a:r>
              <a:rPr lang="en-US" sz="2400" smtClean="0">
                <a:latin typeface="Arial" pitchFamily="34" charset="0"/>
              </a:rPr>
              <a:t>6. Enables us to provide a better service,  </a:t>
            </a:r>
          </a:p>
          <a:p>
            <a:r>
              <a:rPr lang="en-US" sz="2400" smtClean="0">
                <a:latin typeface="Arial" pitchFamily="34" charset="0"/>
              </a:rPr>
              <a:t>	 and much easier than using a shovel !</a:t>
            </a:r>
          </a:p>
        </p:txBody>
      </p:sp>
      <p:sp>
        <p:nvSpPr>
          <p:cNvPr id="14341" name="Text Box 5"/>
          <p:cNvSpPr txBox="1">
            <a:spLocks noChangeArrowheads="1"/>
          </p:cNvSpPr>
          <p:nvPr/>
        </p:nvSpPr>
        <p:spPr bwMode="auto">
          <a:xfrm>
            <a:off x="1371600" y="1524000"/>
            <a:ext cx="3124200" cy="579438"/>
          </a:xfrm>
          <a:prstGeom prst="rect">
            <a:avLst/>
          </a:prstGeom>
          <a:noFill/>
          <a:ln w="12700">
            <a:noFill/>
            <a:miter lim="800000"/>
            <a:headEnd/>
            <a:tailEnd/>
          </a:ln>
          <a:effectLst/>
        </p:spPr>
        <p:txBody>
          <a:bodyPr>
            <a:spAutoFit/>
          </a:bodyPr>
          <a:lstStyle/>
          <a:p>
            <a:pPr>
              <a:spcBef>
                <a:spcPct val="50000"/>
              </a:spcBef>
            </a:pPr>
            <a:r>
              <a:rPr lang="en-US" b="0">
                <a:solidFill>
                  <a:srgbClr val="001C3E"/>
                </a:solidFill>
                <a:latin typeface="Arial" pitchFamily="34" charset="0"/>
              </a:rPr>
              <a:t>Benefits:-</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34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14339">
                                            <p:txEl>
                                              <p:pRg st="0" end="0"/>
                                            </p:txEl>
                                          </p:spTgt>
                                        </p:tgtEl>
                                        <p:attrNameLst>
                                          <p:attrName>style.visibility</p:attrName>
                                        </p:attrNameLst>
                                      </p:cBhvr>
                                      <p:to>
                                        <p:strVal val="visible"/>
                                      </p:to>
                                    </p:set>
                                    <p:anim calcmode="lin" valueType="num">
                                      <p:cBhvr additive="base">
                                        <p:cTn id="11" dur="500" fill="hold"/>
                                        <p:tgtEl>
                                          <p:spTgt spid="14339">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433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whoosh.wav" builtIn="1"/>
                                        </p:tgtEl>
                                      </p:cMediaNode>
                                    </p:audio>
                                  </p:sub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4339">
                                            <p:txEl>
                                              <p:pRg st="1" end="1"/>
                                            </p:txEl>
                                          </p:spTgt>
                                        </p:tgtEl>
                                        <p:attrNameLst>
                                          <p:attrName>style.visibility</p:attrName>
                                        </p:attrNameLst>
                                      </p:cBhvr>
                                      <p:to>
                                        <p:strVal val="visible"/>
                                      </p:to>
                                    </p:set>
                                    <p:anim calcmode="lin" valueType="num">
                                      <p:cBhvr additive="base">
                                        <p:cTn id="17" dur="500" fill="hold"/>
                                        <p:tgtEl>
                                          <p:spTgt spid="14339">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433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whoosh.wav" builtIn="1"/>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4339">
                                            <p:txEl>
                                              <p:pRg st="2" end="2"/>
                                            </p:txEl>
                                          </p:spTgt>
                                        </p:tgtEl>
                                        <p:attrNameLst>
                                          <p:attrName>style.visibility</p:attrName>
                                        </p:attrNameLst>
                                      </p:cBhvr>
                                      <p:to>
                                        <p:strVal val="visible"/>
                                      </p:to>
                                    </p:set>
                                    <p:anim calcmode="lin" valueType="num">
                                      <p:cBhvr additive="base">
                                        <p:cTn id="23" dur="500" fill="hold"/>
                                        <p:tgtEl>
                                          <p:spTgt spid="14339">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433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whoosh.wav" builtIn="1"/>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4339">
                                            <p:txEl>
                                              <p:pRg st="3" end="3"/>
                                            </p:txEl>
                                          </p:spTgt>
                                        </p:tgtEl>
                                        <p:attrNameLst>
                                          <p:attrName>style.visibility</p:attrName>
                                        </p:attrNameLst>
                                      </p:cBhvr>
                                      <p:to>
                                        <p:strVal val="visible"/>
                                      </p:to>
                                    </p:set>
                                    <p:anim calcmode="lin" valueType="num">
                                      <p:cBhvr additive="base">
                                        <p:cTn id="29" dur="500" fill="hold"/>
                                        <p:tgtEl>
                                          <p:spTgt spid="14339">
                                            <p:txEl>
                                              <p:pRg st="3" end="3"/>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433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whoosh.wav" builtIn="1"/>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4339">
                                            <p:txEl>
                                              <p:pRg st="4" end="4"/>
                                            </p:txEl>
                                          </p:spTgt>
                                        </p:tgtEl>
                                        <p:attrNameLst>
                                          <p:attrName>style.visibility</p:attrName>
                                        </p:attrNameLst>
                                      </p:cBhvr>
                                      <p:to>
                                        <p:strVal val="visible"/>
                                      </p:to>
                                    </p:set>
                                    <p:anim calcmode="lin" valueType="num">
                                      <p:cBhvr additive="base">
                                        <p:cTn id="35" dur="500" fill="hold"/>
                                        <p:tgtEl>
                                          <p:spTgt spid="14339">
                                            <p:txEl>
                                              <p:pRg st="4" end="4"/>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433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2" name="whoosh.wav" builtIn="1"/>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4339">
                                            <p:txEl>
                                              <p:pRg st="5" end="5"/>
                                            </p:txEl>
                                          </p:spTgt>
                                        </p:tgtEl>
                                        <p:attrNameLst>
                                          <p:attrName>style.visibility</p:attrName>
                                        </p:attrNameLst>
                                      </p:cBhvr>
                                      <p:to>
                                        <p:strVal val="visible"/>
                                      </p:to>
                                    </p:set>
                                    <p:anim calcmode="lin" valueType="num">
                                      <p:cBhvr additive="base">
                                        <p:cTn id="41" dur="500" fill="hold"/>
                                        <p:tgtEl>
                                          <p:spTgt spid="14339">
                                            <p:txEl>
                                              <p:pRg st="5" end="5"/>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4339">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2" name="whoosh.wav" builtIn="1"/>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14339">
                                            <p:txEl>
                                              <p:pRg st="6" end="6"/>
                                            </p:txEl>
                                          </p:spTgt>
                                        </p:tgtEl>
                                        <p:attrNameLst>
                                          <p:attrName>style.visibility</p:attrName>
                                        </p:attrNameLst>
                                      </p:cBhvr>
                                      <p:to>
                                        <p:strVal val="visible"/>
                                      </p:to>
                                    </p:set>
                                    <p:anim calcmode="lin" valueType="num">
                                      <p:cBhvr additive="base">
                                        <p:cTn id="47" dur="500" fill="hold"/>
                                        <p:tgtEl>
                                          <p:spTgt spid="14339">
                                            <p:txEl>
                                              <p:pRg st="6" end="6"/>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4339">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2"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P spid="14341" grpId="0" build="p" autoUpdateAnimBg="0"/>
    </p:bldLst>
  </p:timing>
</p:sld>
</file>

<file path=ppt/theme/theme1.xml><?xml version="1.0" encoding="utf-8"?>
<a:theme xmlns:a="http://schemas.openxmlformats.org/drawingml/2006/main" name="pt-apse 2102">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Office Them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32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32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pt-apse 2102</Template>
  <TotalTime>100</TotalTime>
  <Words>704</Words>
  <PresentationFormat>On-screen Show (4:3)</PresentationFormat>
  <Paragraphs>120</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pt-apse 2102</vt:lpstr>
      <vt:lpstr>New Blades and a Mini Gritter:-</vt:lpstr>
      <vt:lpstr>Slide 2</vt:lpstr>
      <vt:lpstr>Slide 3</vt:lpstr>
      <vt:lpstr>Slide 4</vt:lpstr>
      <vt:lpstr>Slide 5</vt:lpstr>
      <vt:lpstr>Slide 6</vt:lpstr>
      <vt:lpstr>Slide 7</vt:lpstr>
      <vt:lpstr>Slide 8</vt:lpstr>
      <vt:lpstr>Slide 9</vt:lpstr>
      <vt:lpstr>New blades – well actually, wearing edges.</vt:lpstr>
      <vt:lpstr>We looked at the background, the issues, and also recommendations</vt:lpstr>
      <vt:lpstr>Slide 12</vt:lpstr>
      <vt:lpstr>So how did we try and deal with some of these ?</vt:lpstr>
      <vt:lpstr>Slide 14</vt:lpstr>
      <vt:lpstr>Slide 15</vt:lpstr>
      <vt:lpstr>Slide 16</vt:lpstr>
      <vt:lpstr>Slide 17</vt:lpstr>
      <vt:lpstr>Slide 18</vt:lpstr>
      <vt:lpstr>Slide 19</vt:lpstr>
      <vt:lpstr>Slide 20</vt:lpstr>
    </vt:vector>
  </TitlesOfParts>
  <Company>DMBC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Blades and a Mini Gritter:-</dc:title>
  <dc:creator>Turland, Peter</dc:creator>
  <cp:lastModifiedBy>Turland, Peter</cp:lastModifiedBy>
  <cp:revision>9</cp:revision>
  <cp:lastPrinted>2003-03-04T15:57:24Z</cp:lastPrinted>
  <dcterms:created xsi:type="dcterms:W3CDTF">2012-10-04T07:13:39Z</dcterms:created>
  <dcterms:modified xsi:type="dcterms:W3CDTF">2012-10-04T12:00:25Z</dcterms:modified>
</cp:coreProperties>
</file>