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67" r:id="rId6"/>
    <p:sldId id="268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B34E6-8299-E849-BA4C-32A7EE0E348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06BE8-872F-6347-BC91-8D15F2BE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Blue Logo (Plain)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84" y="2510498"/>
            <a:ext cx="5290882" cy="133679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826384" y="4173498"/>
            <a:ext cx="7476788" cy="50360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Title</a:t>
            </a:r>
            <a:endParaRPr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6384" y="4712139"/>
            <a:ext cx="7476788" cy="349205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26384" y="4014545"/>
            <a:ext cx="7476788" cy="0"/>
          </a:xfrm>
          <a:prstGeom prst="line">
            <a:avLst/>
          </a:prstGeom>
          <a:ln w="57150" cmpd="sng">
            <a:solidFill>
              <a:srgbClr val="075295"/>
            </a:solidFill>
          </a:ln>
          <a:effectLst>
            <a:outerShdw blurRad="12700" dist="50800" dir="2700000" algn="tl" rotWithShape="0">
              <a:srgbClr val="000000">
                <a:alpha val="11000"/>
              </a:srgb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098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4120822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4120822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23185" y="500129"/>
            <a:ext cx="260909" cy="553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2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88029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88029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734157" y="1985963"/>
            <a:ext cx="386682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734157" y="4169664"/>
            <a:ext cx="386682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23185" y="500129"/>
            <a:ext cx="260909" cy="553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2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223185" y="500129"/>
            <a:ext cx="260909" cy="553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2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2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chemeClr val="accent2"/>
                </a:solidFill>
              </a:rPr>
              <a:t>+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5"/>
            <a:ext cx="554038" cy="241860"/>
          </a:xfrm>
          <a:prstGeom prst="rect">
            <a:avLst/>
          </a:prstGeo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chemeClr val="accent2"/>
                </a:solidFill>
              </a:rPr>
              <a:t>+</a:t>
            </a:r>
            <a:r>
              <a:rPr sz="24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5"/>
            <a:ext cx="554038" cy="241860"/>
          </a:xfrm>
          <a:prstGeom prst="rect">
            <a:avLst/>
          </a:prstGeo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rgbClr val="297FD5"/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5"/>
            <a:ext cx="554038" cy="241860"/>
          </a:xfrm>
          <a:prstGeom prst="rect">
            <a:avLst/>
          </a:prstGeo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rgbClr val="297FD5"/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rgbClr val="297FD5"/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8155042" cy="4144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500129"/>
            <a:ext cx="260909" cy="553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2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rgbClr val="297FD5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rgbClr val="297FD5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Ty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Title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1506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Picture 12" descr="White 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15" y="1880410"/>
            <a:ext cx="3535014" cy="774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8152142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3" y="1981200"/>
            <a:ext cx="8155043" cy="4144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8154998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23185" y="500129"/>
            <a:ext cx="260909" cy="553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2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2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  <a:prstGeom prst="rect">
            <a:avLst/>
          </a:prstGeo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 dirty="0">
                <a:solidFill>
                  <a:schemeClr val="accent2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872034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9230" y="1985963"/>
            <a:ext cx="3872034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23185" y="500129"/>
            <a:ext cx="260909" cy="553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2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3" y="2447365"/>
            <a:ext cx="3961467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6927" y="2447365"/>
            <a:ext cx="3961467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0" y="2070847"/>
            <a:ext cx="3961467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6927" y="2070847"/>
            <a:ext cx="3961467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23185" y="500129"/>
            <a:ext cx="260909" cy="553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2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8146242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146242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23185" y="500129"/>
            <a:ext cx="260909" cy="553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2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arget.png"/>
          <p:cNvPicPr>
            <a:picLocks noChangeAspect="1"/>
          </p:cNvPicPr>
          <p:nvPr/>
        </p:nvPicPr>
        <p:blipFill>
          <a:blip r:embed="rId23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17" y="1017902"/>
            <a:ext cx="4673600" cy="4673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815504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815504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2" r:id="rId2"/>
    <p:sldLayoutId id="214748366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hyperlink" Target="http://www.google.co.uk/imgres?um=1&amp;hl=en&amp;sa=N&amp;biw=1243&amp;bih=549&amp;tbm=isch&amp;tbnid=5AOKXpaA98EOHM:&amp;imgrefurl=https://www.insidermedia.com/made-in-wales&amp;docid=cSeC1hdaggdnrM&amp;imgurl=https://www.insidermedia.com/cms_media/images/micro_logo_made_wales_2012.png&amp;w=300&amp;h=220&amp;ei=191aUPq6NeKb0QXrjoDYBQ&amp;zoom=1&amp;iact=hc&amp;vpx=87&amp;vpy=61&amp;dur=1375&amp;hovh=176&amp;hovw=240&amp;tx=108&amp;ty=112&amp;sig=103139171792106166458&amp;page=1&amp;tbnh=101&amp;tbnw=138&amp;start=0&amp;ndsp=23&amp;ved=1t:429,r:0,s:0,i:71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8.jpeg"/><Relationship Id="rId3" Type="http://schemas.openxmlformats.org/officeDocument/2006/relationships/image" Target="../media/image4.gif"/><Relationship Id="rId7" Type="http://schemas.openxmlformats.org/officeDocument/2006/relationships/image" Target="../media/image22.jpeg"/><Relationship Id="rId12" Type="http://schemas.openxmlformats.org/officeDocument/2006/relationships/image" Target="../media/image2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eg"/><Relationship Id="rId15" Type="http://schemas.openxmlformats.org/officeDocument/2006/relationships/image" Target="../media/image30.pn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Winter maintenance telematics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384" y="5061344"/>
            <a:ext cx="7476788" cy="349205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October 2012</a:t>
            </a:r>
            <a:endParaRPr lang="en-US" dirty="0"/>
          </a:p>
        </p:txBody>
      </p:sp>
      <p:pic>
        <p:nvPicPr>
          <p:cNvPr id="4" name="Picture 2" descr="https://scms.alito.co.uk/themes/website/images/councils/bradfor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203" y="1856591"/>
            <a:ext cx="4454504" cy="70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232" y="4389830"/>
            <a:ext cx="189547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00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Trackyou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501255"/>
            <a:ext cx="8155042" cy="50633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Formed in 2001 by Managing Director Alex Rodda</a:t>
            </a:r>
          </a:p>
          <a:p>
            <a:r>
              <a:rPr lang="en-US" dirty="0"/>
              <a:t>Specialist </a:t>
            </a:r>
            <a:r>
              <a:rPr lang="en-US" dirty="0" smtClean="0"/>
              <a:t>full service provider in UK Public </a:t>
            </a:r>
            <a:r>
              <a:rPr lang="en-US" dirty="0" smtClean="0"/>
              <a:t>Sector with focus on collaborative development</a:t>
            </a:r>
            <a:endParaRPr lang="en-US" dirty="0"/>
          </a:p>
          <a:p>
            <a:r>
              <a:rPr lang="en-US" dirty="0" smtClean="0"/>
              <a:t>Bespoke winter maintenance solutions designed for the UK Public Sector</a:t>
            </a:r>
          </a:p>
          <a:p>
            <a:r>
              <a:rPr lang="en-US" dirty="0" smtClean="0"/>
              <a:t>Full service provider based in </a:t>
            </a:r>
            <a:r>
              <a:rPr lang="en-US" dirty="0" err="1" smtClean="0"/>
              <a:t>Wrexham</a:t>
            </a:r>
            <a:r>
              <a:rPr lang="en-US" dirty="0" smtClean="0"/>
              <a:t> </a:t>
            </a:r>
            <a:r>
              <a:rPr lang="en-US" dirty="0" smtClean="0"/>
              <a:t>and Manchester with </a:t>
            </a:r>
            <a:r>
              <a:rPr lang="en-US" dirty="0" smtClean="0"/>
              <a:t>national directly employed engineer coverage</a:t>
            </a:r>
          </a:p>
          <a:p>
            <a:r>
              <a:rPr lang="en-US" dirty="0" smtClean="0"/>
              <a:t>Track in excess of 20,000 vehicles across UK</a:t>
            </a:r>
          </a:p>
          <a:p>
            <a:r>
              <a:rPr lang="en-US" dirty="0"/>
              <a:t>Fleets range in size from 100 to </a:t>
            </a:r>
            <a:r>
              <a:rPr lang="en-US" dirty="0" smtClean="0"/>
              <a:t>30</a:t>
            </a:r>
            <a:r>
              <a:rPr lang="en-US" dirty="0" smtClean="0"/>
              <a:t>00 vehicle’s</a:t>
            </a:r>
            <a:endParaRPr lang="en-US" dirty="0"/>
          </a:p>
          <a:p>
            <a:r>
              <a:rPr lang="en-US" dirty="0" smtClean="0"/>
              <a:t>Over </a:t>
            </a:r>
            <a:r>
              <a:rPr lang="en-US" dirty="0" smtClean="0"/>
              <a:t>400 clients</a:t>
            </a:r>
          </a:p>
          <a:p>
            <a:r>
              <a:rPr lang="en-US" dirty="0" smtClean="0"/>
              <a:t>Company focus is sustainable growth to ensure strong financial background in times of austerity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53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Awards, accreditations and registrations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69" y="2016175"/>
            <a:ext cx="1366754" cy="96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TAS 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69" y="3486827"/>
            <a:ext cx="1427713" cy="1072815"/>
          </a:xfrm>
          <a:prstGeom prst="rect">
            <a:avLst/>
          </a:prstGeom>
          <a:noFill/>
          <a:extLst/>
        </p:spPr>
      </p:pic>
      <p:pic>
        <p:nvPicPr>
          <p:cNvPr id="6" name="Picture 5" descr="http://www.ilogicgroup.com/images/PRINCE2logo_swirl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30" r="19200" b="-1"/>
          <a:stretch/>
        </p:blipFill>
        <p:spPr bwMode="auto">
          <a:xfrm>
            <a:off x="2432670" y="3616203"/>
            <a:ext cx="1647825" cy="8140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988" y="1987829"/>
            <a:ext cx="1099753" cy="104849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8" name="Picture 7" descr="http://www.soprint.co.uk/userimages/Green-Dragon-Logo(1).gif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578" y="1966747"/>
            <a:ext cx="1346887" cy="1072816"/>
          </a:xfrm>
          <a:prstGeom prst="rect">
            <a:avLst/>
          </a:prstGeom>
          <a:noFill/>
          <a:extLst/>
        </p:spPr>
      </p:pic>
      <p:pic>
        <p:nvPicPr>
          <p:cNvPr id="9" name="Picture 8" descr="http://t3.gstatic.com/images?q=tbn:ANd9GcQqrrJKHryINhLQJqunvvNmTihyFDDIj3PPXwar1hGdn6GgoH6I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2032140"/>
            <a:ext cx="1328223" cy="946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www.ebs.uk.com/Images/partners/welsh-automotive-forum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813" y="3486827"/>
            <a:ext cx="1618736" cy="115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emas.mobi/wp-content/uploads/ESTnet-logo-and-shining-light-strapline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170" y="3472487"/>
            <a:ext cx="1919480" cy="118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aspaceinthecity.co.uk/tinyimages/logo/FG50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4" y="5241530"/>
            <a:ext cx="2257083" cy="81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1.gstatic.com/images?q=tbn:ANd9GcTn0WLDeUvFLM65Dr6AhNJRpgN4oQdU0w0BFxZ17B-W8pr07MVY2GRZ86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156" y="5316823"/>
            <a:ext cx="2105025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static.trustedreviews.com/94%7C000024297%7Cc630_motorola-logo.gif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543" y="4982201"/>
            <a:ext cx="1535254" cy="1072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rg_hi" descr="ANd9GcRCpE3jZeZJd-m8uYeR_sTm7kOHhUJ8vc8WOaVUnzyUGXB33EANKw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787" y="4873711"/>
            <a:ext cx="16097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4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in partnership	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Trackyou work for over 30 Public Sector clients and provide winter maintenance telematics to Local Authorities which include: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AutoShape 8" descr="data:image/jpeg;base64,/9j/4AAQSkZJRgABAQAAAQABAAD/2wCEAAkGBhMPEBQUEhQWFRUVFhsWGRgXFhsXHRQXFBoXGhoYFBcYHSYeGhknHRgYHy8gIycpLDAsFR4zQTQqNSYwLCkBCQoKDgwOGg8PGi0lHiQpLDUpKiwsLCosKSk0KSwsLCwtLC01LC81KSwpLCksLCkpLCwsLCksKSwpKSktLCwpLP/AABEIAFEAlwMBIgACEQEDEQH/xAAbAAEAAQUBAAAAAAAAAAAAAAAABQEDBAYHAv/EAEIQAAIBAgMDBwgIBQMFAAAAAAECAwARBBIhBRMxBiJBUVKS0hQWU1RhcZShMoGRk9HU4uMjQrHB8HKCsgckMzRD/8QAGgEBAAIDAQAAAAAAAAAAAAAAAAEEAgMFBv/EACoRAAIABAQFBAMBAAAAAAAAAAABAhESIQMTMWFRUpGh0QQUYoEicbFB/9oADAMBAAIRAxEAPwDn3n5iOzH3T4qefeI7MfdPirXAKzNo7KkwzZZAoIJUgOrZWQ2ZXyk2YHiDXocyLSZR9vh8qJfz7xHZj7p8VPPzEdmPunxVHYDk9POqtGgIdmRAXVTK6AFliViC7AMOHXbjpWHg8I00iRxi7yMEUcLs5soudBckDXrqM18R7fD5UTvn3iOzH3T4qefeI6o+6fFULitmyRAlwABI8X0gefFlzjQ8BmXXhzhxrJwPJyedM8aqV9ssaEXbILq7AgFuaD10znxHt8PlRI+feI6o+6fFTz7xHVH3T4qhdm7OkxMixRDM7/RFwt7AnixA4A8TTE7NkjjjkYDJKGKEMDmCNlJsDcc7TW3CpzXpMe3w+VE1594jqj7p8VZ+x+UWLxT5UWIAasxU2Ue3Xj7K00C9dU2PswYaFYxxGrHrc8T/AG9wFbcOqN6lb1KwsKG0KmzLjUgC5uek2tf6rn+teqUq2cdilKVJApSlAKUpQClKUByCNgGBN7Ai9jY2HUeg+2pzlVygTGbqwLyJnzTPGkbzBmBUSCMkMVAPPJuSx6qgoyLi4JFxcA2JHUDY2PtsazjNhvQzfEJw+HrjxyqTk/o9StCX2VyjhRMHvFkzYKV5EC5csoZ0lVXYnmEOLEgNzT1jWIwG1TFio8QRmKTLMR9G5WQOQOq5BFU32H9FN8Qn5em+w3oZviE/L1rtezuZfZl8odpQykiDeZTNNMTIFUgz7vmc1mvl3f0ri+bgOmzs3HpHh8TGwbNMsarYCw3ciuc9zcDm24GrW+w3oZviE/L03+G9DN8Qn5epmpSkx9mRyV2suDxkM7hisRLEKASeaQLZiBxPTXvbm2hiYMKnOzwpIrkoqg55C4KBD1G2oHD21ib7Dehm+IT8vTf4b0M3xCfl6TVVUmCmxVBxMIPDep/yFdUH+fKuYYfG4eN1YQzXVgw/7hOKm/q/srqUc8bKGVWIYAjnjUEafyVc9Pi62ZyvXwTpc0eKVczJ2W748FVzJ2W748FWsz4s5tG6LVKu5k7Ld8eCqZ07Ld8eCmY+V9BRui3SrmdOy3fHgpnTst3x4KjMfK+go3RbpV3MnZbvjwVTMnZbvjwUzfi+go3RbpSlbjWcfRrEEgGxvY3sbdBsQbHhob1svLzZ8GHmhSCIRhsPFM3PdyWnQMRzybAcBbr1vWs2vW7cpp8DipEl8rvu8IkW7EMoZ5IYiq2ZlyhS4GptpfhXGjtGmeqWhFcg9jw4rGouJNoFIMhuRfMyxotxqLu6C46zUZtzZLYPEzQP9KJ2QnhfKdG+sWP11JbO2rHhsCwQxPNLIN4ksO8AijByBc65bl2LHXgqe0Vnf9R9r4fHTRYiKUPK8SLiAEdBvUUAyJmUXQ6Dr5tYqKKvYmVjO5TckIfIo8Zg1/8AEkflcGZ23ZlVXVwS2fdsGyk30t1g21nlPDHHiSsSCNAkZsGdtXjRybuSeLW9wHvqfwvLBcDj0ljYYiBsPFBPHlZRIixrG6ZZAL6rmU+3ouRUZtubCYnabFZCmELIA2ViywoiLotixey2F+kC5qIK076ByM7bHJBItkwYlCTMsgXELrzROiyw6HhZSo04mT2VjcgtnQ4maZJ4hIEw0sy890IaFSwF0YXB4G9z1Wqd2fyzhnO0YcU0McOJQhGiw5B3isTCxyoGKoNOdrrUFyF2jBhp52nmCK2HlgUhHbMZlKBgFFwo462OvCsU46Yk9f8ACbTHKzZmHjw2DljjME0yO0sBdnyqrARyDPz1D84gE9HvJ3jkFghidkhlT+Ik7Q5872WNUWQuy3sLBiNBwHC9q0/lXt3D4/CQSM58uhG4l5jWxMaaJLnOma3HNYnXqFZ/Jzlmuz9mRiGa2JjxnlJjyOFeMosbRO1spJAJ6uo3ArKGONQprWZqxcNYicLNsm3bOqxjKtwudiedcgZ2BNlHE2HAHrqS25ssYYupgZQCBHLmY59Rq2uTUXNgARUYdp4TFMs2HLbqRgXjKkNCbqXQdB4m1uupI7SEcE0QmMqyAKi2a0YDXzEvaxtpYXq64oolC4Z/q/8ATiUQwuKGLqeNmbPWXC4h92XkjyBbM/8AOSDdVNja1+Hvqu0NnrHhIXMbJI7srZi40QmxCMbC+nRbqFednY1EwuIQvleQplADf/Mk6kDS97CmMxqPg4Iw93R2ZgQ/CS+gY6Ej7Oqn55m1W+kiPxy95d5nlsJH5CsuT+IZjFmzNawUNfLe1+jhV3AYKM4RpTEZHWZYwA7jMGAPBTx1sLD7atti4/IViz88Tb3LlbgVAtmta/TV7Zu1xBhSEe0omWVRlbggC5WYC3O106ieF6iOqhynOrt4MoFDWp8O5hbbw0cOIdIjmRSOJvrYZluONjcX+dSG1MBHEBlgbK0CyZ95JZHkBtxbKQGK6G5NzxrA240Lyl4DzX5xUqRu2PEcLEXJNxWdtPFRSlSJzlECxlAj89kXQC4y2LhdbdFS6pQO+l9diFTOPTWxBClBSrxTOQRAFhc2Fxc2vYdJt06dFSBwmG9Yf4f92o2lcqKFt2cuh6lORI+S4b1h/h/3aeS4b1h/h/3ajqVjlxcz7eCalwJLyXDesP8AD/u08lw3rD/D/u1G0qMuLmfbwKlwJHyXDesP8P8Au1XyXDesP8P+7UbSmVFzPt4FS4Ej5LhvWH+H/dp5JhvWH+H/AHajqUy4uZ9vBNS4G68jJ4UkaNZ2YOL2MOWxXpvvD0X+XVW4iNO2e5+quY8kv/dh97f8GrqK4YbrOcxuzLzRcLkVCMx9ua31GreColDeN9vBx/WyWJNJabnjdp2z92fFTdp2z93+qsnA7OEgBuRmcoCBcKVTPmkPQutv9rHoq1gsJvVY87QpoBfR2CknqtcGtk3f83bZeClL4rv5Le7Ttn7s+Km7Ttn7v9VXMJhBIzLmy2Byk2sWuAofsg8L8Bf329JgbySJzuYHNrc47v8Alt18eu1jUuacq3bZeBZ3p/vks7tO2fu/1U3a9s9z9Ve4MOHky84CzHgLjIjPqP8Abb668wYfMjsLkrl0AvfMSNfdS/8Asb6LwLcF3LNKUqx+zSjj1KUrmnpxSlKAUpSgFKUoBSlZuy8FHI38WVYkHEnUn/Sv9zpUhuVyd5CbNLSNMRooyr7Wbjb3D+tbwGPWdfbx99Q+F23g4kVElQKosBcn7TbU+2rvnLhfTp8/wq5h0wwymcT1CxMSOql9CTvx468dePv+f2mgJHAn7bceu1RnnLhfTJ8/wp5y4X0yfP8ACs6oTRlYnB9CS/z31W/Trfjfpv8Ajx6emozzlwvpk+f4U85cL6ZPn+FKoRlYnB9CTv7T9v8AWgJHAkf509dRnnLhfTJ8/wAKHlNhfTJ8/wAKVQjKxOD6ElSozzmwvpk+f4Uqa4eJGTicr6HMaUpXOPRilKUApSlAKUpQCqx9NUpQlFWqlKVJmKUpQgUpSgFVWlKA9UpSoJP/2Q=="/>
          <p:cNvSpPr>
            <a:spLocks noChangeAspect="1" noChangeArrowheads="1"/>
          </p:cNvSpPr>
          <p:nvPr/>
        </p:nvSpPr>
        <p:spPr bwMode="auto">
          <a:xfrm>
            <a:off x="0" y="-365125"/>
            <a:ext cx="14382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2" descr="data:image/jpeg;base64,/9j/4AAQSkZJRgABAQAAAQABAAD/2wCEAAkGBhQQEBQUEBQWFRQUFBcUFBcVGBoXGBQcHRcVFRcXHBwYHSYeHBwkHBQVHy8gJCcpLSwsFx4xNTAqNSYsLCkBCQoKDgwOGQ8PGiokHyUwMiwpNSwqLCopLS8pMDU1NDQqNS8sLywsLS8sKS0tKSosLi0sLywvLyovLCwsKSwsLP/AABEIAG8AyAMBIgACEQEDEQH/xAAcAAABBQEBAQAAAAAAAAAAAAAAAQQFBgcDAgj/xABBEAABAwICAwwHBwUAAwEAAAABAAIDBBESIQUxUQYHExcyUlNhkZOx0hQVIkFxcpIWI1SBo9HiQmKCocFDc+Ek/8QAGgEBAAIDAQAAAAAAAAAAAAAAAAECAwQFBv/EADkRAAECAgUHCgYCAwAAAAAAAAEAAgMRBCFSktISExVRYaHhFCIxM0FxgZGx0QUyNFPB8ELCIyRi/9oADAMBAAIRAxEAPwDTd126/wBAMYwNdwgcfafhthw9RvylXuNsdEzvf4qD3++XR/LN4xLJ7LqQIcIwwXNme8rnRmRy8lsSQ1SBW6cbY6Jne/xRxtjoo+9/isLsiyz5qBY3lYc3SfvG6FunG2OiZ3v8UcbY6Jne/wAVhdkJmoFjeUzdJ+8boW6cbY6KPvf4o42x0TO9/isLRZM1AsbymbpP3jdC3TjbHRM73+KONsdFH3v8VhaEzUCxvKZuk/eN0LdONsdEzvf4o42x0TO9/isLshM1AsbymbpP3jdC3TjbHRR97/FKzfXvqhYfhLfwasZ0VoszO2MHKP8AwdatNPTNjFmAAdX/AHaVmh0SC+vI3lc2l0yNAOSIpJ7hUr/xpu/DjvD5Ucabvw47w+VUVCzchgWd591oaUpVvcPZXrjTd+HHeHyo403fhx3h8qoqE5DAs7z7ppSlW9w9leuNN34cd4fKjjTd+HHeHyqioTkMCzvPumlKVb3D2V6403fhx3h8qONN34cd4fKqKhOQwLO8+6aUpVvcPZXrjTd+HHeHyo403fhx3h8qoqE5DAs7z7ppSlW9w9lrO5TdYa50gMYZgDTk7Fe5I2DYkUBvW8uf5WeL0LhUyG2HFLWirgvU/Dor41Ha95ma/VQW/wB8uj+WbxiWXUNE+eRscQxPebNF7e4kkk5AAAkk6gFqO/3y6P5ZvGJZvufq3RVMb2Stic3EWvcLtBwuADhY+y6+E5anLbgdUFmf8yb1lEYsN3McHtxNdG4OaRct1/FpyXuh0XJMHubhDIwDI97g1jLmzQSfeTqAuTYqR3VVsMronRMiZJwX/wCj0cFsJkxOtgB/tw3tlfUvWiquN9DUUzntjkdNFPG59wx+AOY5hcAcJs64vlrWSZlNVlWovSWjJKd4ZKACWte0ghzXtcLte1wyLTtHWvUGipHwSztw8HCWiS7gCC82ZlrNyCMtifbo69j20sUbg8U1OInPF7PcXvkdhvmWjEGg++xXbQNRG6jrKd8rInzGnfG6S4YeCe8uaS0GxIdllbIpMymkq1DVdG6IgOLbuY14wnFk4Xb+ds7J7QbnJZozIwxBrWue7FK1pa1rsBeQcw3EQL9a4aZla6UBjsTWRxx4hcBxYxrSRfO172un+5urjZFXCR7WGWkMUYdf2nGSN9hYbGHX1KSTKadqh6mAxvcx1sTXFpsbi412IyPxUnDuWne+BjcBdUsMkI4Qe00Xzv7uS7I80qIV/wBEbooYptGYpIMENMWTPLSXxuvMcIda/wD5G6v7lDyQKkABVBcLG2R+GY/LqQGkmw1nIfFIW2y12yyzB+CdaKZeeMf3D/WayATMljiOyGl2oTVroqURRtYPdr6z7yu6ELqgSqXh3OLiXHpKRCVClVSIQlREiEJURIhCVESIQlRFed63lz/KzxehG9by5/lZ4vQvNU/r3eHovbfCfpW+PqoLf75dH8s3jEssp6Z0jrMAJtfNzW/7cQFqe/3y6P5ZvGJZQyMuNmgk7ALn/SzQZ5oSW0/5k99STc1vexedHqSXmt72LzpnJCW8ppF9VwRftXiytKNabdOJRzdR8+Cf+pJua3vYvOj1JNzW97F50ydHbWLZXFxa4Oo5+7rSshLuS0n4AnwSUa026cSc3UfPgnnqSbmt72Lzo9STc1vexedMmxkmwFzqsBn8La0PiLcnNIOvMW8UlFtNunEnN1Hz4J76kl5re9i86PUk3Nb3sXnTIR3uQMhmctXuz2LzZJRrTbpxJzdR8+Cf+pJea3vYvOnGj9EytlY4htg4X+9i+HP61HCjedUb9vId+y5FtvdYjqtZBngfmbdOJVc1jmlpBr28FonoD9g+pv7o9Af1fU390x0ZI6aJrw0m4sbA6xkV3bGSLgEga8jkumM8RPKbdONeMe2GxxaWumNowrv6A/q+pv7o9Af1fU391xjjLiA0Ek6gAST+QSywuYbPBadjgQewqZR7Tbpxqs4Up5LvMYV19Af1fU390egP6vqb+65CFxFw0222KGwuIuGkj4FJR7Tbpxp/isu8xhXX0B/V9Tf3R6A/q+pv7rixhOoE/AEpHMINiCDsIKSj2m3TjUThWXXhhXf0B/V9Tf3R6A/q+pv7rn6M/mu7D+y5pKPabdONCYQ/i68MKcegP6vqb+65Swlpsf8ARB8Eopn8130leHNINiCD15K7BEnznAjYCP7FQ/IlU0jvPAK8b1nLn+Vni9CN63lz/KzxehcCn9e7w9F7D4T9K3x9VBb/AHy6P5ZvGJZ3uWncyupSxzmn0iEXaSDYyNBFx7iDYhaJv98uj+WbxiWbbn5Wsq6d0jgxjJo3ucb2aGvDjqBOodpWaD1QW0/5lOb6c7naWqQ5xIaWhoJJDRwbDYX1C5Jy2qv6J0caieKEG3CPDCeaP6nf4tDnfkrfunjoqqvmqjWwmJ93CMCYSuIiwtaPu7C7mj36lCblKhkDZ5+GjjqGwuZTteHE43WDn8ktyZjAvrJ2K7TJglqUEVqw74TIquipK+mbhjGKkcNeEMLhFf8AJpH+TVAb39Y6HSMLmEi3CEgEgOAikdhdbWLtCsOg91TKnR9XTaRqY2GWxp7ssWPAvciKO2HEGZ6+UqxuSkjjrGvmlZGxgku52Ih2KN8Yw4WknNwPuyuqtBDXNKk9IKsm7bRjaiKPS9BdrJbGoa0kOgl1F1xmLnInbY/1KubuJnP0lV4nF1p3tGIk2AOQF9QGxP8AcHupbQTPhnIkpJxwU4F3N1YRKARci2RyuR1gKK3Rysn0hUOje3g5Kh5bIb4cJOTjYXt+V1LAQ6R6OxQawrjvbUkJhdTTWx6TjmDCf6GReyw2/ueZSP8A1BZ5U0zo3uY8WcxzmOGwtJa4doKuk27B9PWQspKiI0sIhYwlgsGtA4TEXR8I0uOMm3PyUfvjTU01a+ejlbIyaznNAc1zHgAOJDmjI2By990ZMOr7VJ6FaKP0ybQdEyjkl4c1b2tLZC04WiYgEkj2W2BtqsNSre+dpWOoryY7F0cbYZX2LeEkaSHmxscuTnsUiN0EcGiaRkFTH6VTVPpOAB+d+E9i5ZYn7yxF7WxZphvhVtJVysq6WQY5mt9Ihs4OY+3KvbCRlY2OsA+/KjBJ85a1J6FZd6zhZdHVsUb3X4WJsYLyA3Fa9s/Zv77a1005M6nvSMxMYw/eHUZnEC7zb+m1sLdnWq7uZ0jBHoqshfUxxzVDmOiaeEu0sIOZa0gEkXFifdqU9Huog0nRsM72x10IwuuDado992i1zf8AI39xWxAdkxJEVT3y6Vy/iMAvhmI0yIG799lKbkKYS09RFFII6l+HCSbEsGZaCM7E3vbqUbukpamLgo6oE4Q7A8uxYgTc59WWXwXChpIpISDKyOYSXGPEA5uEZAgEAh2aeboNLh8MEAk4UwhxdJnZxOpoxZkAZXOtbgBEWYrBNdXRV2FcQuaaPI1ECqRqNfQRr2qT0Fwj9FVDWPsRK0Nu/AAPYJF3EAA55L3RwywaLqg545TcOCQPDQS249hxtfYo/R9VENHTQulYJJHh7WkO/pw5EhtrnCf9I0VVRN0fPE6VjZJXBzWkOyw2yJDbAmywuaedV/IdnctlkRsm115BHSNtXf0JvuJkIroQCQHEg2JFxhcbHaMgmen5S6qnJJJErwCSSRZ5AH5LvuUqGRVcckrwxrLuN7m+RFhYHPNNtMlrqmUse1zXyOcHC9rOcTncA5XzWyB/nJl2flaBP+sBP+R7dgV2c6of6vMT32EQkmOI2wgsxFwv7WVx7zmqZuhrWTVUskQsxzrtytfIAm3XYn81Yp90DIfQnwyteYGcHK1ocMQOHFa4AIyP5gKC3TMg4dz6Z4dG84rAEYD7xmBlcm1lgozS19Y1yq29v4W5TXh0OQdOsTrn/EdG+asLnzu0ZTcDIWu4RwJMojJHtgC7nC/uyVV01K907+Fdiew8GXc7B7F89uFTck0MtBTwmojY+NznuDg+wviyu1pzzCgtKtYJPu38IMLS5+ftOIu8jEAbXV6OJONXaezbrWKluymNkexvbPs1K3b1vLn+Vni9CN63lz/Kzxehcen9e7w9F6P4T9K3x9VBb/fLo/lm8YlllNSPldhjaXutezczbatT3++XR/LN4xLJiFmgzzQl0/vctp/zVqR+z9T0EnYj7P1HQSdijsI2BGEbApyY1pt04km3UfPgpH7P1PQSfSj7P1PQSfSo7CNgRhGwJkxrTbpxJNuo+fBSP2fqegk+lH2fqOgk+n/6o7CNgRhGwJkxrTbpxJNuo+fBSP2fqegk7EfZ+o6CT6VHYRsCMI2BMmNabdOJJt1Hz4KR+z9R0En0o+z9T0En0qOwjYEYRsCZMa026cSTbqPnwUj9n6noJOxdqTQ9TG9rxBJkdmse8dl1EYRsCMI2BSBGFeU26cSq4McCCDLv4LRRo6TmO7Evq2TmO7FE6HkxQR/C3YSP+J8Wm17ZHVlrXTAjkA5TbpxrxkQQWPLcl1Rl8wwpx6tk5juxHq2TmO7E3DTs1a8tSQBTkx7bbpxqk4Nl14YU59Wycx3Yj1bJzD2JsQlw9SZMe226caTg2XXhhTj1bJzHdiPVsnMd2Ju1pOQF/gEgCZMe226caTg2XXhhTn1bJzHdi4zQOYbOBB15rxZBV2CKDz3AjY0j+x9FRxhy5oPiQfwFed63lz/KzxehG9by5/lZ4vQuBT+vd4ei9j8J+lb4+qgt/vl0fyzeMSydaxv98uj+WbxiWTrYo/VhbT/mQhCFmVEIQhEQhCERCEIREIQhEQhC7UdKZXhg9+vqHvKkCdSq5waC49AVp0IzDBHfZftN1YNOVQkke5kmKN7sTWZjALGzbEWGEHDkotjQAANQFh+WSVdIMFWxeLfGLi7/AKM/3zU7orSTGNgu7DwUj3TNsfvQbW1ZOuAWWOr80x0HVtiqGOcS1vtAkXNsTXNvlnlcJghRmhXt/fymfdNp1cPZOK1w9hodjwMDbi9tbjlfO2ak5tJRugLXH7xkTGRuF/aacJdG75SCQfiNihEKTDBlsUNjFs5dqkdH1DRDKzHwb3Ojc12YuG4sTLtzFyWu/wAfgvOi6oMqo5HuybM17nZ5gOu47c0wQhYK9qgRSMnYn2jakMqo3udZrZmuc7PUH3J26k2q2gONnB187i/vJyzzXJCtk1zVS+bcnxV53reXP8rPF6Eb1vLn+Vni9C85T+vd4ei9n8J+lb4+qgt/zl0fyzeMSydfSO7LcDFpQxGaSRnBB4HB4c8WG98QPNCrfETS9PUdsfkUwo7GsAK3XMJM1iSFtvETS9PUdsfkRxE0vT1HbH5Fl5TDVc25YkhbbxE0vT1HbH5EcRNL09R2x+ROUw0zbliSFtvETS9PUdsfkRxE0vT1HbH5E5TDTNuWJIW28RNL09R2x+RHETS9PUdsfkTlMNM25YkhbbxE0vT1HbH5EcRNL09R2x+ROUw0zbli9NSukNmC/wDoD4n3K06M0c2FusFx5R/4OpX/AIiaXp6jtj8iOIik6eo/T8iyw6ZCZXJaNKoUSkDJypDu4qm4htCMQ2q5cRFJ09R+n5EcRFJ09R+n5Fm0lD1Ln6CNvdxVNxDajENoVy4iKTp6j9PyI4iKTp6j9PyJpKHqTQRt7uKpuIbQjENoVy4iKTp6j9PyI4iKXp6j9PyJpKHqTQRt7uKpmIbQlxDarlxEUvT1H6fkRxEUvT1H6fkTSUPUmgjb3cVTMQ2hGIbR2q58RNJ09R+n5EcRFL08/wCn5E0lD1JoI293FON6w+3P8rPF6RTe43e/h0W6R0MkjzKGg48OWEuIthaOchcikxRFiF4XcolH5PCEOc5L/9k="/>
          <p:cNvSpPr>
            <a:spLocks noChangeAspect="1" noChangeArrowheads="1"/>
          </p:cNvSpPr>
          <p:nvPr/>
        </p:nvSpPr>
        <p:spPr bwMode="auto">
          <a:xfrm>
            <a:off x="0" y="-395288"/>
            <a:ext cx="1495425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32" descr="data:image/jpeg;base64,/9j/4AAQSkZJRgABAQAAAQABAAD/2wCEAAkGBhQQERQUExQWFBUVFB4ZFxYWGBsZHxscGRwdHRoeHR8hHCYeHB8oHBwYIi8gJScqLC0tIR8yNzArNSgsLCoBCQoKDgwOGg8PGjUkHyQrLC00LCwsLSwsLCwsLiwsKSwsLCksLCwsLCssLCwsLCwsKSwsLywpLCwsLCw0LCwsLP/AABEIAFcA+wMBIgACEQEDEQH/xAAcAAACAgMBAQAAAAAAAAAAAAAFBgAHAQMEAgj/xABCEAACAQMCAwYEBAMFBQkAAAABAgMABBESIQUGMQcTQVFhcSIygZEUUqGxI0LBFWJystEkosLw8RYlMzQ1U2Nzkv/EABoBAAIDAQEAAAAAAAAAAAAAAAADAQIEBQb/xAAvEQACAgEDAgQFAwUBAAAAAAABAgARAwQhMRJBEyJRgWFxkaHwIzJSFDNCscEF/9oADAMBAAIRAxEAPwC8alSlnnTnePhyLle8lfOiMHGw6sx8B+9WVSxoSCaFmMtZqnIe2i5DfFBCV8gXU/fJ/ajEHbZEfntpB/hdW/fFPOkyjtKDIpljXEWtSuorkdV2I9qT+J9llvcHLz3RbzaXX+jA/pQ6Ttrg8LeY+5Qf8VDLztskP/hWyr6yOW/QAfvVkwZ1PlFSC6HmZu+zG9tfisrpmx/IGaI/uUP6VyWXaXfWUndXkfeY6hxofHmGHwsPXH1oNxLtLvp9u+7oHwiUL+u7frS1PcNI2p2Z2PUsSx+53remFmH6tH/cSWA/bPoblzm+3v1zC/xAfFG2zL9PEeoyKN18wWt28Tq8bFHU5VlOCP8Anyq7Oz/n0X693LhbhRkgbBwP5l9fMf0rFqNKcfmXiNTJexjnQ3mPiRtraWUDJRMj3Ow/U0SrReWiyoyOAyuMEHxBrFGOCVIHMX+A8AWS3jklLPNIFkaQsdW5DBRvsvhp6daFvbPHxGW3RvguYtWSSe6GTr0jwzvj3B8MUycK5cW3wFlldF+RHbIX2wAT9Sa9R8vqLo3Oty5XTgkadPkBipmM4CVXaiCL/wC/WBeZeDsTGtqSksMZkXBPxaSAqtvvn4uvXHvXHc80CWE3SL8cMB1Kf5ZHcIAR44wxGacI7DErS6mJZQuk4wApJGNs9SfGuVeWoB3405FwcyL4dMbeXn71EHwPZKbX+AwFDY2yWsb3cjGSZQTKxbVqYZ0qR8o8NI2PlWyW6a84g1uSRBBGGdQSutmxgN0OkZ+X70QXlGPEStJK6QMGjRiMAr8uSFBYD1NdNxy+jTd+jPFKV0syY+IeGQQQSPOpkDE9AVttfqfwxZju+4vLyOMkQR2+tkBOFcAH4fy58hQnlhXE1l8TxvIGkd3YkTLnZAMkEgeeKd25Vi7mSEF1EpzI4OXc+OpiDXm45TjdLddbj8OcxsCAdumTpoijpshYH03+/H0hus1gCpmonUmalSpRCSpUqUQkqVKlEJKlSpRCSpUqUQmKpTtggcX6s2dLQroP+EnUPuc/Wrrobx7l2G+j7udNQzkEbMp81PhT8GTw36jKOvUKnzbUNWVxnsYkXJtpg4/JKNJ//Q2P1ApC4rwWa1bTPE0Z8NQ2Pseh+hrspmR/2mZCpHMe+JdmqHh0U1qkslw6Rtp1Aj4gC2xwK3cY7K1R7QQJKyu4FwdYOhfhyfT+bz6VYnLQxZ2w/wDgj/yCiVck6nIDV+s0+Gsqw9lcY4gI+7lNp3OTJrHz77Z6+W2KSuY+BCK/ktoASA4VATkkkA4yfEk4H0r6Ir595/b/ALyufSQf5VrTpcruxBPaUyKAJs5f7Prq6k0tG8CAHVJIhAHkADgsc+VNPLvZNcw3KSvOiLG4YGLJY48NwAAehznbNBbTtbvY49B7tyBgSOp1fXBAJ9cV7te1+9RNLCKQ/nZSD9lIB+1McahrqpUdAl2CpVV9mHN8s95NHO5czLrXOwDJsQo6AafAeVWpXNyYzjbpM0KwYWItNzeZLh4LaHvTH87s+hRg4Izgk77dK6YuPStBO/4ciSElRHq1aiADtgdN/rSVfiXg9+ZgNUMxJ9wTkr6MDuP+tNvMfMJjsfxNu676SpK5zqOMddj/AKUuc7HnYh/ENFb2+HYiEeW+JSXFusksZic5ypyOh2ODuM+tFKSb/mK4i4ZFca171yM5QYIYnAAztge9buXuJ308sLOFFu0WWYqMsfPbdSSdh0wKiPTUrapuTQ7evrGuefQpOC3ooyTSlb89yzTvDBalmTOdUqr8pwegI6+tNd7cCON3PRVLH6DNIPZTbFmuJj1JC59Tlm/pRK6h38VMamru/aHuGc8xyTdxNG9vNnAV8EE+ABHn4edM1V52tQqBA42fLDPjgAH9D+9FJebJP9mtoVDXEsali+dKZXJJxuTjJxRKpqSjtjyG6qj632+c6ucuaXsRGUjR+8JAyxByN+gG4+tbOKcduIZraNYDIsmO8YZwpJAOPAY6/F4Uq8xW0knELSCWXvtwx+AKBlskYHoniaNX/H7gcTjtUde7bBb4BkDBJGc+Q67damL8dizWSBYA45jiKzSPxDmG7/tL8LC0ZA3wy4wNOTk7nA26bnpWzgXMdz+PktJyj4BIZBjGAD9sHxqJpGrTq6d+a9518X5qkhvYrVY0bvCp1FjkAkg7Y64BPWmgVW0gluOMyGHRqhXAL5IXC6c4HXdjtRTgXMly11LZzlO8CnTIi9CBkbdCMEHwoiMWq8x67osQPSO1SkrlfmqWUXRuXVe42OlcY6gnqc7jpWbjmm4hSGIhZLu4OVQjSI1J21YOSfP2PluTQNXjK9X56RykJwcdcbZpZ5T5qkvZZlaNEWLbKknJyR4gbbHwrZcSXVukkksqSIsDscRhMOBsBucjrSby0bq3sJbiExqurUxcFmbTgEAdAAc+5oiM2oK5F5qiT7S1qlB+VOMNd2qSuArHIOOmVJGR74oxRN6OHUMO8VR2h26syTB4ZEOGUqTuPIjqPI1ycQ7UrdB/CV5W9tA+53/StnO/JP4sd7DgTAbjoHA6D0YeB+lVXcWzRsUdSrDqrDBFE4er1eqwHp7etRnvu0y7k+QpEP7q5P3P+goPeczXMylZJmdW6qwUg/TFC6lE476rM25Y/WMvCe0C6twq5WRFAUKwxgDYAEYI296sflvnCG9GFOiQDeNuvuPzD1qk69wzMjBlJVlOQQcEH0omnT/+jlxHzGxPoavnvnoZ4ncjIGZsZPhsNzVq8k87C6HdTYEwGx6BwPEeR8xVUc9/+o3X/wBp/YVv0P7z8p6HxkzYw68Q/wAH7Irl5V74xpDnJZH1Fh/d22yPE9KI33Yq2s9zcLo8BIpyPTIOD74FKvCe0O9tYxFHKCgGFDqGKjyBO+PQ5pi4N2yyxqFuIhMR/OhCE+4xj6jFPcam7Blh4feNfKPZnFYuJmdpZh8pxpVcjBwM77eJNNHFhL3L9zjvdOEz4E9D9OtVzD2sy3VxBDDCIlkmRWZjrbBYZwMADbO+9WjWDMuQG8nMcOkghYm8yW93eW4g/ChXLAlzIpUY8V/m/SuTjPKVx+BgtIgHKtqdywUZ3OBnfqafamaRENpFcksTZFe0SOauAXFxbW8EUWBGAXy6jBC6QB5+JzTjZR6Y0GnThQNPXGBjG21b6lEYmFUYsO9faBea4JpLZ4oU1NIunJYKAD1679M0C5TsbyxhaM2yuS5bIlUdQBvt6U71KJDacNkGSzdVEp+UJ724Wa9ZAifLDGSduuCcDqevn6Vr4ry9dRcQF3bosoIwVLBcfDpI9sAYIz7U7lgKzRKHSYyO93d97iPY8Cu24l+KmjQKBgaXzj4cAjO58fKtnDuB3H9pvdSRYRgQvxqSNgBkew/WnMNXqiA0iDueb94lcE4JcJxCa5liwrhtOHUkdMA/QYrPLnArhL+e4mjAEobSQwOMkYB+gxtTmTWA1EBpEFb8En3MReAcGvLae4lMCu0xOkmUADLE77E+XTyozy7yuYZZLidxJcS5yQMKoPgvj4Df0+7FSvfWvEZZ3VJI4IM/CwAZ9Pp69etTKeAuICgTR2+ZgzhvLpfidyc/wA6swHRn2dVPsfiI9q6ePcAuFv4ruBBKFABQsFI2IOCfQ9fOmbhnDkt4xGnqSScsxO7MT4knxrsqJZdIvRR9b94t8x29zcWbxrEoeTAx3gOlcgnJwN9sYFDZeBXA4WtqkX8Q7P8AGuPm1E58c07Bs1miXfTK5LEncV7QTypYNBaRROulkGGGQd87nI86LVKlEeihFCjtMUP4twCC6GJow3kehHsRuK98T4xHbKGmbQpONWCRn1wNqCcQ7RrSIfC5lPkgP7nAoisuTEARkI+RgHi/ZV1NvLn+5J/Rh/UUi3/DpIHMcqlGHgf3HmPWnS57WZCf4cCAf32JP6YrlvOdob1O7u4NP5ZYjkofPBGceYyc+VE89qE0mT+01H7RMqV3cU4S0BG4eN945V+Vx6eR816iuGicplKmjNkE7IwZSVZTkEdQR41z80X3f3LTYwZFUsPDUAA2PQkZ+tbKL8sTW4nC3UaSRONJLjOk+DenkfQ0/Bl8Jrm3Q5/DfpJ2MT0QsQACSTgADJJ9B4118S4LNbECaJ4yRkah1B9emfTqK+g+E8vWtv8AFBDEmR8yqM4/xda7PxMbsY9SswAJXIJwehxWw67fYbT0/hCtzKY7MuV5ZruOcoVhhbVrIwGYA4C+e5ySOlXfXkMM4yOnT0r1WLNlOVuoxyKFG0qPj/eT8ZitO/mdMoJBrKg7a3wFwFGnbaifNXBrjhSfirO4lMasO8hlcyKATjI1b4zsfH1ofyOfxXG7mfqF7xh9WCL/ALtMvarxpIbF4iR3k2FVfHGQSceW33IrSxIdUHoLixuCYd5W5gW+tUnA0lshl/Ky7MP+fCuiPj9u0ndrPEZM40CRS2fLGc59KqHiPf2XDLW3JMX4qR5JDnSQuVAUnw2IY05xciiSW2eUwwxQY7mGHqxGGBaQgFj8IOAPP1pT4VXe9t6lgxMbH47AH7szRaySNGtdWwyds56A1ssuKwz57qWOTT10OrY98Haq0teGx3/H7jWgaOJTkeBKhV3x13J962clWq/25d9yoSKNWXSuw6qMe2oE4qDhAB33AuSHmOM6JOYIwSFSFVeQlsDKqWycnA6oM+gqyLPisUylo5Y5FXqVYMB74O1Vpylw2PiHFL6aZFkjRiAHGVyW0qcdD8Kms8jW6rxS9kt9rSNWBI+U9CAPPBDEenvTMiAiu6gSqmveMvLvB7dOIXFxFdiZ5RkxBlbSCRuSCc4OwzjFMt9xaKAZllSMHprYL9sneqw7O7nubfiN9pBIyVGNtgzke2WWtnCGX+yrq/mIluZRIut8Er/Iqrn5Rk5wKq+Eltz6CSG2j7c8bt5raeRHSWONG16WyNl1YJHpikrsmuYre2klnlSNppcL3jgEhAOmTk/EzVxWn+zcuO3Q3DnHszBf8i1p4ny/BBwKOVo1M8mghz8wLtnAPgNOdulMXGoBS+WqQSbv4S25blUUuzKqgZLEgADzz0xXPacagmOI5o3J8FdSfsDmkm65fkuuC29ur/xhEsqoT84X+X/eXHripynzIk8M080YS7soGR2xpyuMjI8DlMEeBzjrWfwtiR2NS/VBnJVxEOJ3tw7rHFGWRS7YA1PgAEnyU7VZwvozH3gkTu8Z1hhpx56s4qqOSeAQNwy7uriNZDiTSW8NCdV8iXJ36138kSmDgd1I24zIVB6fKF6er5p+ZAxJB4oSiGhUYOSuGW1ktyyXizq0gLsXXCdcZOojUc7nx2o+OZLYgH8RFhn0A61wW2OkHOCcEbetV5yzGLbl+5kIH8XXjI88RL+u9bOReRoprOG4nDMyu0kaZ+HSCdiOh1MAxPoo6VR8Y3Zj3qSGOwEse94nFAMyyJGD0LsF/c15h4xC6hlljZT0IdSP3qreTe/4jLdXH8Fpz8AaYlu5Rs/JHjfy6gbb5o7Ydk1kI1DyPIwyGcMFBIJzsM4x0xnwqpxIppjvJ6ieI68V4alzC8Tj4XGPbyI9Qd6o/jXCHtZmikG46HwYeBHpV90H5l5ZjvY9L/C43Rx1U/1HmKzTDr9H/ULa/uEo6pRHjXAZrN9Eq4/Kw+Vh6H+nWh9E8qysh6WFTv4bxcxAo6iWFjlo26Z/Mp6q3qK634AJgXtG70dTE2BKn06OPVaCVlXIOQSCOhGxHsaJdcgrpcWPvMyxlSQwKkdQwwR9DXnNGIua7gAB2WYDoJkWT9SM/rXv/tW4+SG2jP5lhGf1Jok9OI/5faeuGRSRxiSaSSO38EDsplP5UGenm3QD1obPeSTTaxnWzYUJkY8FVcb4AwAK9NJNdyjJeaVunifp5D9BVmcmcii1xLNhpsbDqEz5eZ9f+pJrwYX1JCJfSO5/PtCHJ/LxtYcyEtNJu7ElseSgnwH75o1d2olQoSwB6lWKn7jcVuxWu4uFjRnchVUEsT0AG5NE9SiDGoUcCLdr2bWUTao1kjbGMpNIpx7hq67Lkm0ik70Ra5PzyM0jfdya82HNTTossdtK0LuFVyVBILadenOdHr1x4V6HNQkeVbeJ7juTiRlKquodUUk/E3tt604nIeTLeWdvG+AQ3sfdzoHXOR1BB8wRuDXJwbk62tN4lbUBgM7s5UHwXUTp+mK4X7QYTFbyRo8guZO6VRpDB+hDAnbHnXdxLmcQXMFv3TM84JXSVwNPzasnOB5+NR05K6YWvM88M5Mt7aR5YhIskgIdu8c6tW5Jyeud8+deuD8nW9pI0kKuruCHJkZtWTnfJ3Od814t+b42vWs3Ro5QMqSQVfYHCkHrg5wa6G44+pwkDvokKEhkA2UMWyTsNwPPNB6+8NoPt+zuzjDBUkCv8699IA3+Iat+p6+dFjwKEQG3VO7iIwVj+DY9Rkb7+NDuBc2m8RZIraTu2LKGLJ1QHwznBIwDWvh3PCTxM6RPrWfue5JUOX8ds4GBknJ6AnwoIyHmA6YF5juIeB24itosm5YgLIzNGMABmIJ32IGB1+lAefeV7ewsU0ANNNKPj8NgSdC9FHQbeHjT5znJaC3H4yPvAWASMDLFz0CYIOfXNCrXg1rAyvPatEsMRkV5pTMkYUj4RliFbcbAe2adjyUA2/P1lCvaEYuTYZrK2gnVisUa/CGZRq07kgEZOSa333JdvPDHDIHaOIYRTI+2NhnfJwNhnwrnm53VIVuHglW2ZgBIdOQGOFcpnUFP39K6o+ala8/CLGzN3YkMgK6Qh6HrnO42xSj4nP58Zbyz2/KkRMRDSq0MZjjZZWBCnqOvxdB1z0FaYeSLZYpYgraZmzKdban/AMTZyR6V7seaBNcz26RNqt/mYldJJ+UDfOT6jascu83x3vehFZJIWw0b4z6EYJBUkEZqP1AJPlmI+S7ZbZrYBxCzZKd4/wBRnOcE74zUHJVsLY22H7ktqKd4/Xr1znGd8Zxmtf8A2yUmGNYnaeZdaxAr8Kfnds6VX7k1jivOP4WEyy28gxMItIKkkkAgrvgrvip/UuR5Ztbkm2NsLYh+5DagneP79c5xnfHnRLhXCktYliiyEX5QWLYHkCd8UPueaO7uobUxOZJkLjBXCgfNq38MeHWjlUYtW8sK7RZn7OrN5jL3bIzHLCOR0Bz1yFI6+VMFtZpEgRFCqowFUAACt1ZqCzHkwAAkrBqVKrJmi7sUmUpIodT1DDIpI4x2VoxJt5NH9x/iH0PUfXNSpRM+bT48w84uKfEOR7uD5owR5q6/1INCGsXBxp39x/rWKlE83qtKmJqWd9jytcz/ACR59SyD/izTRwvspc4NxKFHise5+5GB9jUqUTfotBhdephceuD8AgtF0woF826sfc9TRGpUonbVQopRUzQDnrh8k9hcRxfOU2GcZwQSM9NwDUqVZTTAyTxB3KfM8V1bpBAGWVIdLAjAjKrpznx+L8uaC8qcbWwsGtypN4sjr3X5pGPwnX8mMY3J6CpUrb0DqZe2xir2BnOvLh4b/ZrzkGOKWR5mG+mWQDTt1IGMZANGeFP+O4m14v8A5e3hMSMf5nOSxA+YAZPUCpUqhJZOs88feSOanniPBvx9o08LabhLiSWF+hBU4C7+BVV/Sug8UaPg7zvtJNE74H55c4A9sj7VKlVG5Cn1h8fhCHIFuI+G2wH/ALeT7kkn9aB8lrHLxPiEygAagEGPcO3oSV996lSj+Z/OZP8AGbu0PMM9jdsNUFvKTIBjI1Y0sB44x4V450uv7S4bI1qCyK6sScLrVTlgATnbY74zWKlWQeRW9DUg8kTxx+8XikMVnabh9LSMRpEcS+hwWOcAAZ96xb3MfDeI3UlySqvDGICAWykYAI2yQRgdQAfOpUqwXzeH2kdrm/lhWt7W8vZhpa4dpVXOSFAPdg4yMkmubmTgj28dveWhAkWJIZfASI4CAn1DEH7eVYqUvqIe/jXtJ7TW12nC+KyPcZEUtuiRSAasaAo0kDcfKd8Vv5y4itzccNiIKq04lcH8o+TOM9d9hnHjUqU4KD0v3oypPImk8dhXjU0sr6UhtxGh0k/FnL7AZ6lqfuHXoniSRQQrqGXPXB6fpUqUnOoAB+Eshu501KlSssbP/9k="/>
          <p:cNvSpPr>
            <a:spLocks noChangeAspect="1" noChangeArrowheads="1"/>
          </p:cNvSpPr>
          <p:nvPr/>
        </p:nvSpPr>
        <p:spPr bwMode="auto">
          <a:xfrm>
            <a:off x="0" y="-395288"/>
            <a:ext cx="2390775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377589" y="2534997"/>
            <a:ext cx="8539263" cy="3729763"/>
            <a:chOff x="377589" y="2140784"/>
            <a:chExt cx="8539263" cy="3729763"/>
          </a:xfrm>
        </p:grpSpPr>
        <p:pic>
          <p:nvPicPr>
            <p:cNvPr id="2066" name="Picture 18" descr="http://t0.gstatic.com/images?q=tbn:ANd9GcRJE61cAxkTpxuojHUUxfigRA2q_IVMmPkKrQeGaNw0uVIxxAW5OhNpAvOk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1751" y="2140784"/>
              <a:ext cx="1427329" cy="908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0"/>
            <p:cNvGrpSpPr/>
            <p:nvPr/>
          </p:nvGrpSpPr>
          <p:grpSpPr>
            <a:xfrm>
              <a:off x="377589" y="2235134"/>
              <a:ext cx="8539263" cy="3635413"/>
              <a:chOff x="377589" y="2235134"/>
              <a:chExt cx="8539263" cy="3635413"/>
            </a:xfrm>
          </p:grpSpPr>
          <p:pic>
            <p:nvPicPr>
              <p:cNvPr id="5" name="Picture 2" descr="https://scms.alito.co.uk/themes/website/images/councils/bradford.gif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501" y="2334759"/>
                <a:ext cx="2264936" cy="3599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0" name="Picture 2" descr="https://encrypted-tbn2.gstatic.com/images?q=tbn:ANd9GcQkFLicUV9vWuozwo9g63qoSLQz25XOCSqGeTKD1LC0Y4oPqINuSw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55386" y="3222551"/>
                <a:ext cx="1160060" cy="1160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2" name="Picture 4" descr="https://encrypted-tbn3.gstatic.com/images?q=tbn:ANd9GcTHb21FFYIZL16IBC80ZBwmKhpqdzeA5UeExaNJXw2a880a6Jtt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589" y="2968904"/>
                <a:ext cx="1355380" cy="13553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4" name="Picture 6" descr="https://encrypted-tbn2.gstatic.com/images?q=tbn:ANd9GcSRkx17tF6CDL1llLnnR1xLI0EBcFjTKeNZhsWKk8GWujz8enjJAw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0527" y="3364664"/>
                <a:ext cx="1076325" cy="10620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2" name="Picture 14" descr="http://www.civica.co.uk/system/images/217/main/South_Lanarkshire_Council.jpg?1326725947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77519" y="3049085"/>
                <a:ext cx="1667374" cy="12302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8" name="Picture 20" descr="http://www.saddleworthnews.com/wp-content/uploads/2010/05/logo.jpg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5446" y="3524600"/>
                <a:ext cx="1656056" cy="5559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70" name="Picture 22" descr="http://www.makingitpersonal.eu/wp-content/uploads/2010/11/coa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1074" y="4690713"/>
                <a:ext cx="1669575" cy="11798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72" name="Picture 24" descr="https://encrypted-tbn0.gstatic.com/images?q=tbn:ANd9GcRpIAlMeKnkEdvqtfKoNvWtot3sTYhOTdNRIbu8TXGarQXm5tsk"/>
              <p:cNvPicPr>
                <a:picLocks noChangeAspect="1" noChangeArrowheads="1"/>
              </p:cNvPicPr>
              <p:nvPr/>
            </p:nvPicPr>
            <p:blipFill>
              <a:blip r:embed="rId10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68915" y="2235134"/>
                <a:ext cx="1940768" cy="7337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74" name="Picture 26" descr="https://encrypted-tbn2.gstatic.com/images?q=tbn:ANd9GcRJH5U5guyL2yfezNnhHN3ylqVd-mRNfUlcETjlrRWHorn0KzkcXw"/>
              <p:cNvPicPr>
                <a:picLocks noChangeAspect="1" noChangeArrowheads="1"/>
              </p:cNvPicPr>
              <p:nvPr/>
            </p:nvPicPr>
            <p:blipFill>
              <a:blip r:embed="rId11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56443" y="4744615"/>
                <a:ext cx="1596393" cy="1072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76" name="Picture 28" descr="https://encrypted-tbn0.gstatic.com/images?q=tbn:ANd9GcQbSYNpVGo5pbl7XCuxus4Tfp8yW8IlTWm_3FFFX0l_JJXMPL2uSw"/>
              <p:cNvPicPr>
                <a:picLocks noChangeAspect="1" noChangeArrowheads="1"/>
              </p:cNvPicPr>
              <p:nvPr/>
            </p:nvPicPr>
            <p:blipFill>
              <a:blip r:embed="rId1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931" y="5029589"/>
                <a:ext cx="1898515" cy="457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78" name="Picture 30" descr="https://encrypted-tbn1.gstatic.com/images?q=tbn:ANd9GcQwZRZspnTAlBbtWmjknmbiwcp-_vIIb7z8ZRpjHhT8436HskNZvA"/>
              <p:cNvPicPr>
                <a:picLocks noChangeAspect="1" noChangeArrowheads="1"/>
              </p:cNvPicPr>
              <p:nvPr/>
            </p:nvPicPr>
            <p:blipFill>
              <a:blip r:embed="rId1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1395" y="3222432"/>
                <a:ext cx="1406857" cy="972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81" name="Picture 33"/>
              <p:cNvPicPr>
                <a:picLocks noChangeAspect="1" noChangeArrowheads="1"/>
              </p:cNvPicPr>
              <p:nvPr/>
            </p:nvPicPr>
            <p:blipFill>
              <a:blip r:embed="rId1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68915" y="4936914"/>
                <a:ext cx="1856032" cy="643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84" name="Picture 36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1034" y="2334759"/>
                <a:ext cx="1596393" cy="564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3453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GritMAX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995" y="1686633"/>
            <a:ext cx="3118182" cy="4144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Integrates with:</a:t>
            </a:r>
          </a:p>
          <a:p>
            <a:r>
              <a:rPr lang="en-GB" dirty="0" err="1" smtClean="0"/>
              <a:t>Cuthbertson</a:t>
            </a:r>
            <a:endParaRPr lang="en-GB" dirty="0"/>
          </a:p>
          <a:p>
            <a:r>
              <a:rPr lang="en-GB" dirty="0"/>
              <a:t>Telstar</a:t>
            </a:r>
            <a:endParaRPr lang="en-GB" dirty="0" smtClean="0"/>
          </a:p>
          <a:p>
            <a:r>
              <a:rPr lang="en-GB" dirty="0" smtClean="0"/>
              <a:t>Econ</a:t>
            </a:r>
          </a:p>
          <a:p>
            <a:r>
              <a:rPr lang="en-GB" dirty="0" smtClean="0"/>
              <a:t>Schmidt</a:t>
            </a:r>
          </a:p>
          <a:p>
            <a:r>
              <a:rPr lang="en-GB" dirty="0" smtClean="0"/>
              <a:t>Bucher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969" y="4135271"/>
            <a:ext cx="3649421" cy="260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98474" y="1670712"/>
            <a:ext cx="3118182" cy="4144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dirty="0" smtClean="0"/>
              <a:t>Monitors and reports</a:t>
            </a:r>
          </a:p>
          <a:p>
            <a:pPr lvl="0"/>
            <a:r>
              <a:rPr lang="en-GB" dirty="0"/>
              <a:t>Salt Flow</a:t>
            </a:r>
          </a:p>
          <a:p>
            <a:pPr lvl="0"/>
            <a:r>
              <a:rPr lang="en-GB" dirty="0"/>
              <a:t>Blast Switch</a:t>
            </a:r>
          </a:p>
          <a:p>
            <a:pPr lvl="0"/>
            <a:r>
              <a:rPr lang="en-GB" dirty="0"/>
              <a:t>Spread Width</a:t>
            </a:r>
          </a:p>
          <a:p>
            <a:pPr lvl="0"/>
            <a:r>
              <a:rPr lang="en-GB" dirty="0"/>
              <a:t>Spread Rate</a:t>
            </a:r>
          </a:p>
          <a:p>
            <a:pPr lvl="0"/>
            <a:r>
              <a:rPr lang="en-GB" dirty="0"/>
              <a:t>Spread Pattern</a:t>
            </a:r>
          </a:p>
          <a:p>
            <a:pPr lvl="0"/>
            <a:r>
              <a:rPr lang="en-GB" dirty="0"/>
              <a:t>Control Box</a:t>
            </a:r>
          </a:p>
          <a:p>
            <a:pPr lvl="0"/>
            <a:r>
              <a:rPr lang="en-GB" dirty="0"/>
              <a:t>Pre Wet.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77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GritMAX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600200"/>
            <a:ext cx="4128116" cy="4827896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Easy to use, web based system</a:t>
            </a:r>
          </a:p>
          <a:p>
            <a:pPr lvl="0"/>
            <a:r>
              <a:rPr lang="en-GB" dirty="0"/>
              <a:t>Data is available in real time – watch the vehicles as they do their work</a:t>
            </a:r>
          </a:p>
          <a:p>
            <a:pPr lvl="0"/>
            <a:r>
              <a:rPr lang="en-GB" dirty="0"/>
              <a:t>Extensive data from spreader control unit – all functions are monitored ‘live</a:t>
            </a:r>
            <a:r>
              <a:rPr lang="en-GB" dirty="0" smtClean="0"/>
              <a:t>’</a:t>
            </a:r>
          </a:p>
          <a:p>
            <a:pPr lvl="0"/>
            <a:r>
              <a:rPr lang="en-GB" dirty="0" smtClean="0"/>
              <a:t>Full reporting available in PDF of Excel</a:t>
            </a:r>
          </a:p>
          <a:p>
            <a:pPr lvl="0"/>
            <a:r>
              <a:rPr lang="en-GB" dirty="0" smtClean="0"/>
              <a:t>Gritting data can be pushed through API for use on Local Authority websites.</a:t>
            </a:r>
            <a:endParaRPr lang="en-GB" dirty="0"/>
          </a:p>
          <a:p>
            <a:endParaRPr lang="en-GB" dirty="0"/>
          </a:p>
        </p:txBody>
      </p:sp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030" y="355932"/>
            <a:ext cx="4030662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030" y="3179928"/>
            <a:ext cx="4030662" cy="286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1" t="11256" r="6613" b="1285"/>
          <a:stretch>
            <a:fillRect/>
          </a:stretch>
        </p:blipFill>
        <p:spPr bwMode="auto">
          <a:xfrm>
            <a:off x="5186149" y="4018397"/>
            <a:ext cx="3811540" cy="2687013"/>
          </a:xfrm>
          <a:prstGeom prst="rect">
            <a:avLst/>
          </a:prstGeom>
          <a:noFill/>
          <a:ln w="6350">
            <a:solidFill>
              <a:srgbClr val="7F7F7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46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Continuous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03528"/>
            <a:ext cx="8155042" cy="45970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Trackyou are committed to continually improving product range in partnership with our clients.</a:t>
            </a:r>
          </a:p>
          <a:p>
            <a:pPr marL="0" indent="0">
              <a:buNone/>
            </a:pPr>
            <a:r>
              <a:rPr lang="en-GB" dirty="0" smtClean="0"/>
              <a:t>Latest development:</a:t>
            </a:r>
          </a:p>
          <a:p>
            <a:r>
              <a:rPr lang="en-GB" dirty="0" smtClean="0"/>
              <a:t>Location based alerting system</a:t>
            </a:r>
          </a:p>
          <a:p>
            <a:r>
              <a:rPr lang="en-GB" dirty="0" smtClean="0"/>
              <a:t>New tablet integration</a:t>
            </a:r>
          </a:p>
          <a:p>
            <a:r>
              <a:rPr lang="en-GB" dirty="0" smtClean="0"/>
              <a:t>Driver receives alerts at pre-defined locations</a:t>
            </a:r>
          </a:p>
          <a:p>
            <a:r>
              <a:rPr lang="en-GB" dirty="0" smtClean="0"/>
              <a:t>Further development: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- Routing and navigation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- Affordable automated gritting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525" y="4476466"/>
            <a:ext cx="3283141" cy="2258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91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GritMAX</a:t>
            </a:r>
            <a:r>
              <a:rPr lang="en-GB" dirty="0" smtClean="0"/>
              <a:t> demonstration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Live system demonstration including:</a:t>
            </a:r>
          </a:p>
          <a:p>
            <a:r>
              <a:rPr lang="en-GB" dirty="0" smtClean="0"/>
              <a:t>Adding </a:t>
            </a:r>
            <a:r>
              <a:rPr lang="en-GB" dirty="0"/>
              <a:t>routes</a:t>
            </a:r>
          </a:p>
          <a:p>
            <a:r>
              <a:rPr lang="en-GB" dirty="0" smtClean="0"/>
              <a:t>Route </a:t>
            </a:r>
            <a:r>
              <a:rPr lang="en-GB" dirty="0"/>
              <a:t>playback / snail trail</a:t>
            </a:r>
          </a:p>
          <a:p>
            <a:r>
              <a:rPr lang="en-GB" dirty="0" smtClean="0"/>
              <a:t>Deviation </a:t>
            </a:r>
            <a:r>
              <a:rPr lang="en-GB" dirty="0"/>
              <a:t>and gritting exception alerts</a:t>
            </a:r>
          </a:p>
          <a:p>
            <a:r>
              <a:rPr lang="en-GB" dirty="0" smtClean="0"/>
              <a:t>Gritting Reporting</a:t>
            </a:r>
          </a:p>
          <a:p>
            <a:r>
              <a:rPr lang="en-GB" dirty="0" smtClean="0"/>
              <a:t>Other system features on request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06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3200" dirty="0" smtClean="0"/>
              <a:t>Any Questions?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45610002"/>
      </p:ext>
    </p:extLst>
  </p:cSld>
  <p:clrMapOvr>
    <a:masterClrMapping/>
  </p:clrMapOvr>
</p:sld>
</file>

<file path=ppt/theme/theme1.xml><?xml version="1.0" encoding="utf-8"?>
<a:theme xmlns:a="http://schemas.openxmlformats.org/drawingml/2006/main" name="Branded PowerPoint Template">
  <a:themeElements>
    <a:clrScheme name="Custom 7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75295"/>
      </a:accent1>
      <a:accent2>
        <a:srgbClr val="297FD5"/>
      </a:accent2>
      <a:accent3>
        <a:srgbClr val="B6C4D4"/>
      </a:accent3>
      <a:accent4>
        <a:srgbClr val="3D6595"/>
      </a:accent4>
      <a:accent5>
        <a:srgbClr val="F8FFB3"/>
      </a:accent5>
      <a:accent6>
        <a:srgbClr val="EAEFD5"/>
      </a:accent6>
      <a:hlink>
        <a:srgbClr val="9454C3"/>
      </a:hlink>
      <a:folHlink>
        <a:srgbClr val="1E6DAF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Branded PowerPoint Template</Template>
  <TotalTime>313</TotalTime>
  <Words>275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Branded PowerPoint Template</vt:lpstr>
      <vt:lpstr>Winter maintenance telematics</vt:lpstr>
      <vt:lpstr>About Trackyou</vt:lpstr>
      <vt:lpstr>Awards, accreditations and registrations</vt:lpstr>
      <vt:lpstr>Working in partnership </vt:lpstr>
      <vt:lpstr>GritMAX</vt:lpstr>
      <vt:lpstr>GritMAX</vt:lpstr>
      <vt:lpstr>Continuous development</vt:lpstr>
      <vt:lpstr>GritMAX demonstration</vt:lpstr>
      <vt:lpstr>Thank you</vt:lpstr>
    </vt:vector>
  </TitlesOfParts>
  <Company>Trackyou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in partnership with Camberley Auto Factors</dc:title>
  <dc:creator>Andrew Jackson</dc:creator>
  <cp:lastModifiedBy>Andrew Jackson</cp:lastModifiedBy>
  <cp:revision>20</cp:revision>
  <dcterms:created xsi:type="dcterms:W3CDTF">2012-08-14T09:29:01Z</dcterms:created>
  <dcterms:modified xsi:type="dcterms:W3CDTF">2012-10-04T10:50:13Z</dcterms:modified>
</cp:coreProperties>
</file>