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2AA"/>
    <a:srgbClr val="95E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F619103-3A85-416D-8B2B-4CDA1D302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2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9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B73847-3F1A-466B-91F8-F1B4CC6D80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995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A28BA-F04D-4CBC-93D3-2A628D45061F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B73847-3F1A-466B-91F8-F1B4CC6D80D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B5A3-ED4D-43F8-AFAC-28F0B379C0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370C-B07C-4DF2-95DC-89059E6DA5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95C6-7A18-4DDE-B7AF-EF87C29301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A6255-19E3-4D5B-ACDC-F463C829B9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45BF7-C679-4AD9-B9F1-36A324D67B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51B2-778A-4495-A8CB-838AC85A9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8BAC-A276-4C33-9B35-C5007D0728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17C4-5AFA-4C24-B578-25469663E0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CC054-5E2F-4D6A-9AD5-8E83018FB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FBA9D-CA3B-428B-9B28-E1915EBE13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7BAD6-9FCB-4ACD-979B-7C7F762622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E0856A-8C6B-46CB-BCD8-CC677AAD1D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GB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7164388" y="6237288"/>
          <a:ext cx="15049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14" imgW="10533333" imgH="3390476" progId="">
                  <p:embed/>
                </p:oleObj>
              </mc:Choice>
              <mc:Fallback>
                <p:oleObj r:id="rId14" imgW="10533333" imgH="339047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6237288"/>
                        <a:ext cx="15049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8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F2AA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F2AA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F2AA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4F2AA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8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00038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230313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8000"/>
        </a:buClr>
        <a:buChar char="•"/>
        <a:defRPr sz="2000">
          <a:solidFill>
            <a:schemeClr val="tx1"/>
          </a:solidFill>
          <a:latin typeface="+mn-lt"/>
        </a:defRPr>
      </a:lvl3pPr>
      <a:lvl4pPr marL="16383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8000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008000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94F2AA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94F2AA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94F2AA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50000"/>
        </a:lnSpc>
        <a:spcBef>
          <a:spcPct val="20000"/>
        </a:spcBef>
        <a:spcAft>
          <a:spcPct val="0"/>
        </a:spcAft>
        <a:buClr>
          <a:srgbClr val="94F2AA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am.davidson@walkermorris.co.uk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twitter.com/adamadavidson" TargetMode="External"/><Relationship Id="rId4" Type="http://schemas.openxmlformats.org/officeDocument/2006/relationships/hyperlink" Target="http://www.walkermorris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268413"/>
            <a:ext cx="8281987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Feed-in Tariffs: an update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868863"/>
            <a:ext cx="7777163" cy="7207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GB" sz="1400" dirty="0" smtClean="0"/>
              <a:t>PREPARED BY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400" b="1" dirty="0" smtClean="0">
                <a:solidFill>
                  <a:srgbClr val="008000"/>
                </a:solidFill>
              </a:rPr>
              <a:t>ADAM DAVIDSON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1400" dirty="0" smtClean="0"/>
              <a:t>WALKER MORRIS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11188" y="527050"/>
            <a:ext cx="302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PRESENTATION PREPARED FOR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5949950"/>
            <a:ext cx="259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 smtClean="0"/>
              <a:t>26 SEPTEMBER 2012</a:t>
            </a:r>
            <a:endParaRPr lang="en-GB" b="1" dirty="0"/>
          </a:p>
        </p:txBody>
      </p:sp>
      <p:pic>
        <p:nvPicPr>
          <p:cNvPr id="6" name="Picture 6" descr="APSE logo high 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80729"/>
            <a:ext cx="1352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51050" y="908720"/>
            <a:ext cx="6769100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ea typeface="+mn-ea"/>
              </a:rPr>
              <a:t>Climate Change &amp; Renewables</a:t>
            </a:r>
          </a:p>
          <a:p>
            <a:pPr>
              <a:defRPr/>
            </a:pPr>
            <a:r>
              <a:rPr lang="en-GB" sz="2800" kern="0" dirty="0" smtClean="0">
                <a:solidFill>
                  <a:srgbClr val="000000"/>
                </a:solidFill>
              </a:rPr>
              <a:t>Working Group</a:t>
            </a:r>
            <a:endParaRPr lang="en-US" sz="2800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Feed-in Tariffs?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52"/>
          </a:xfrm>
        </p:spPr>
        <p:txBody>
          <a:bodyPr/>
          <a:lstStyle/>
          <a:p>
            <a:r>
              <a:rPr lang="en-GB" dirty="0" smtClean="0"/>
              <a:t>Introduced in 2010</a:t>
            </a:r>
          </a:p>
          <a:p>
            <a:r>
              <a:rPr lang="en-GB" dirty="0" smtClean="0"/>
              <a:t>Two parts: generation and export</a:t>
            </a:r>
          </a:p>
          <a:p>
            <a:r>
              <a:rPr lang="en-GB" dirty="0" smtClean="0"/>
              <a:t>Wind, solar, anaerobic digestion, </a:t>
            </a:r>
            <a:br>
              <a:rPr lang="en-GB" dirty="0" smtClean="0"/>
            </a:br>
            <a:r>
              <a:rPr lang="en-GB" dirty="0" smtClean="0"/>
              <a:t>hydro and micro CHP</a:t>
            </a:r>
          </a:p>
          <a:p>
            <a:r>
              <a:rPr lang="en-GB" dirty="0" smtClean="0"/>
              <a:t>Up to 5MW capacity</a:t>
            </a:r>
          </a:p>
          <a:p>
            <a:r>
              <a:rPr lang="en-GB" dirty="0" smtClean="0"/>
              <a:t>Banded</a:t>
            </a:r>
          </a:p>
          <a:p>
            <a:r>
              <a:rPr lang="en-GB" dirty="0" smtClean="0"/>
              <a:t>Fixed on eligibility date (subject to </a:t>
            </a:r>
            <a:r>
              <a:rPr lang="en-GB" dirty="0" err="1" smtClean="0"/>
              <a:t>RPI</a:t>
            </a:r>
            <a:r>
              <a:rPr lang="en-GB" dirty="0" smtClean="0"/>
              <a:t>)</a:t>
            </a:r>
          </a:p>
          <a:p>
            <a:r>
              <a:rPr lang="en-GB" dirty="0" smtClean="0"/>
              <a:t>MCS and ROO-FIT</a:t>
            </a:r>
            <a:endParaRPr lang="en-GB" dirty="0"/>
          </a:p>
        </p:txBody>
      </p:sp>
      <p:pic>
        <p:nvPicPr>
          <p:cNvPr id="4" name="Picture 3" descr="Wind turbine &amp; solar p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20888"/>
            <a:ext cx="3375991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changes - solar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GB" dirty="0" smtClean="0"/>
              <a:t>Changes effective 3 March, 1 April and 1 August 2012</a:t>
            </a:r>
          </a:p>
          <a:p>
            <a:r>
              <a:rPr lang="en-GB" dirty="0" smtClean="0"/>
              <a:t>Lower generation tariffs</a:t>
            </a:r>
          </a:p>
          <a:p>
            <a:r>
              <a:rPr lang="en-GB" dirty="0" smtClean="0"/>
              <a:t>Increased export tariff</a:t>
            </a:r>
          </a:p>
          <a:p>
            <a:r>
              <a:rPr lang="en-GB" dirty="0" smtClean="0"/>
              <a:t>Reduced tariff lifetime</a:t>
            </a:r>
          </a:p>
          <a:p>
            <a:r>
              <a:rPr lang="en-GB" dirty="0" smtClean="0"/>
              <a:t>Link to energy efficiency</a:t>
            </a:r>
          </a:p>
          <a:p>
            <a:r>
              <a:rPr lang="en-GB" dirty="0" smtClean="0"/>
              <a:t>Multi-installations/aggregation</a:t>
            </a:r>
          </a:p>
          <a:p>
            <a:r>
              <a:rPr lang="en-GB" dirty="0" err="1" smtClean="0"/>
              <a:t>Degression</a:t>
            </a:r>
            <a:r>
              <a:rPr lang="en-GB" dirty="0" smtClean="0"/>
              <a:t> from 1 November 2012</a:t>
            </a:r>
          </a:p>
          <a:p>
            <a:r>
              <a:rPr lang="en-GB" dirty="0" smtClean="0"/>
              <a:t>Preliminary accreditation</a:t>
            </a:r>
          </a:p>
        </p:txBody>
      </p:sp>
      <p:pic>
        <p:nvPicPr>
          <p:cNvPr id="4" name="Picture 3" descr="Solar panel on house iStock_000003762406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547431"/>
            <a:ext cx="3491880" cy="2321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changes – others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Changes effective 1 December 2012</a:t>
            </a:r>
          </a:p>
          <a:p>
            <a:r>
              <a:rPr lang="en-GB" dirty="0" smtClean="0"/>
              <a:t>Lower generation tariffs</a:t>
            </a:r>
          </a:p>
          <a:p>
            <a:r>
              <a:rPr lang="en-GB" dirty="0" smtClean="0"/>
              <a:t>Increased export tariff</a:t>
            </a:r>
          </a:p>
          <a:p>
            <a:r>
              <a:rPr lang="en-GB" dirty="0" smtClean="0"/>
              <a:t>Preliminary accreditation</a:t>
            </a:r>
          </a:p>
          <a:p>
            <a:r>
              <a:rPr lang="en-GB" dirty="0" smtClean="0"/>
              <a:t>Definition of community energy project</a:t>
            </a:r>
          </a:p>
          <a:p>
            <a:r>
              <a:rPr lang="en-GB" dirty="0" err="1" smtClean="0"/>
              <a:t>Degression</a:t>
            </a:r>
            <a:r>
              <a:rPr lang="en-GB" dirty="0" smtClean="0"/>
              <a:t> from 1 April 2014</a:t>
            </a:r>
            <a:endParaRPr lang="en-GB" dirty="0"/>
          </a:p>
        </p:txBody>
      </p:sp>
      <p:pic>
        <p:nvPicPr>
          <p:cNvPr id="4" name="Picture 3" descr="Anerobic Digester (close up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276872"/>
            <a:ext cx="4239518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561" y="1484784"/>
            <a:ext cx="4585439" cy="3439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on 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Projects already accredited</a:t>
            </a:r>
          </a:p>
          <a:p>
            <a:r>
              <a:rPr lang="en-GB" dirty="0" smtClean="0"/>
              <a:t>Proposed projects</a:t>
            </a:r>
          </a:p>
          <a:p>
            <a:r>
              <a:rPr lang="en-GB" dirty="0" smtClean="0"/>
              <a:t>Impact between now and</a:t>
            </a:r>
            <a:br>
              <a:rPr lang="en-GB" dirty="0" smtClean="0"/>
            </a:br>
            <a:r>
              <a:rPr lang="en-GB" dirty="0" smtClean="0"/>
              <a:t>1 December 2012</a:t>
            </a:r>
          </a:p>
          <a:p>
            <a:r>
              <a:rPr lang="en-GB" dirty="0" smtClean="0"/>
              <a:t>Using pre-accreditation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ey Bag (Pound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721212" cy="3721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FITs-based projects still represent </a:t>
            </a:r>
            <a:br>
              <a:rPr lang="en-GB" dirty="0" smtClean="0"/>
            </a:br>
            <a:r>
              <a:rPr lang="en-GB" dirty="0" smtClean="0"/>
              <a:t>good value</a:t>
            </a:r>
          </a:p>
          <a:p>
            <a:r>
              <a:rPr lang="en-GB" dirty="0" smtClean="0"/>
              <a:t>Need to act quickly to avoid </a:t>
            </a:r>
            <a:br>
              <a:rPr lang="en-GB" dirty="0" smtClean="0"/>
            </a:br>
            <a:r>
              <a:rPr lang="en-GB" dirty="0" err="1" smtClean="0"/>
              <a:t>degression</a:t>
            </a:r>
            <a:r>
              <a:rPr lang="en-GB" dirty="0" smtClean="0"/>
              <a:t> and maximise income</a:t>
            </a:r>
          </a:p>
          <a:p>
            <a:r>
              <a:rPr lang="en-GB" dirty="0" smtClean="0"/>
              <a:t>Use pre-accreditation to give some </a:t>
            </a:r>
            <a:br>
              <a:rPr lang="en-GB" dirty="0" smtClean="0"/>
            </a:br>
            <a:r>
              <a:rPr lang="en-GB" dirty="0" smtClean="0"/>
              <a:t>certainty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772816"/>
            <a:ext cx="4320480" cy="3693319"/>
          </a:xfrm>
          <a:prstGeom prst="rect">
            <a:avLst/>
          </a:prstGeom>
          <a:ln>
            <a:solidFill>
              <a:srgbClr val="94F2A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Adam Davidson</a:t>
            </a:r>
          </a:p>
          <a:p>
            <a:r>
              <a:rPr lang="en-GB" dirty="0" smtClean="0"/>
              <a:t>Director</a:t>
            </a:r>
          </a:p>
          <a:p>
            <a:endParaRPr lang="en-GB" dirty="0" smtClean="0"/>
          </a:p>
          <a:p>
            <a:r>
              <a:rPr lang="en-GB" dirty="0" smtClean="0"/>
              <a:t>Walker Morris</a:t>
            </a:r>
          </a:p>
          <a:p>
            <a:r>
              <a:rPr lang="en-GB" dirty="0" smtClean="0"/>
              <a:t>Kings Court, 12 King St, </a:t>
            </a:r>
            <a:br>
              <a:rPr lang="en-GB" dirty="0" smtClean="0"/>
            </a:br>
            <a:r>
              <a:rPr lang="en-GB" dirty="0" smtClean="0"/>
              <a:t>Leeds LS1 2HL</a:t>
            </a:r>
          </a:p>
          <a:p>
            <a:endParaRPr lang="en-GB" dirty="0"/>
          </a:p>
          <a:p>
            <a:pPr>
              <a:tabLst>
                <a:tab pos="354013" algn="l"/>
              </a:tabLst>
            </a:pPr>
            <a:r>
              <a:rPr lang="en-GB" dirty="0" smtClean="0"/>
              <a:t>T:	+44 (0)113 283 4477</a:t>
            </a:r>
          </a:p>
          <a:p>
            <a:pPr>
              <a:tabLst>
                <a:tab pos="354013" algn="l"/>
              </a:tabLst>
            </a:pPr>
            <a:r>
              <a:rPr lang="en-GB" dirty="0" smtClean="0"/>
              <a:t>M:	+44 (0)7764 692338</a:t>
            </a:r>
          </a:p>
          <a:p>
            <a:pPr>
              <a:tabLst>
                <a:tab pos="354013" algn="l"/>
              </a:tabLst>
            </a:pPr>
            <a:r>
              <a:rPr lang="en-GB" dirty="0" smtClean="0"/>
              <a:t>E:	</a:t>
            </a:r>
            <a:r>
              <a:rPr lang="en-GB" dirty="0" smtClean="0">
                <a:hlinkClick r:id="rId3"/>
              </a:rPr>
              <a:t>adam.davidson@walkermorris.co.uk</a:t>
            </a:r>
            <a:endParaRPr lang="en-GB" dirty="0" smtClean="0"/>
          </a:p>
          <a:p>
            <a:pPr>
              <a:tabLst>
                <a:tab pos="354013" algn="l"/>
              </a:tabLst>
            </a:pPr>
            <a:r>
              <a:rPr lang="en-GB" dirty="0" smtClean="0"/>
              <a:t>W:	</a:t>
            </a:r>
            <a:r>
              <a:rPr lang="en-GB" dirty="0" smtClean="0">
                <a:hlinkClick r:id="rId4"/>
              </a:rPr>
              <a:t>www.walkermorris.co.uk</a:t>
            </a:r>
            <a:endParaRPr lang="en-GB" dirty="0" smtClean="0"/>
          </a:p>
          <a:p>
            <a:pPr>
              <a:tabLst>
                <a:tab pos="354013" algn="l"/>
              </a:tabLst>
            </a:pPr>
            <a:endParaRPr lang="en-GB" dirty="0" smtClean="0"/>
          </a:p>
          <a:p>
            <a:pPr>
              <a:tabLst>
                <a:tab pos="354013" algn="l"/>
              </a:tabLst>
            </a:pPr>
            <a:r>
              <a:rPr lang="en-GB" dirty="0" smtClean="0"/>
              <a:t>Twitter: </a:t>
            </a:r>
            <a:r>
              <a:rPr lang="en-GB" dirty="0" smtClean="0">
                <a:hlinkClick r:id="rId5"/>
              </a:rPr>
              <a:t>@</a:t>
            </a:r>
            <a:r>
              <a:rPr lang="en-GB" dirty="0" err="1" smtClean="0">
                <a:hlinkClick r:id="rId5"/>
              </a:rPr>
              <a:t>adamadavidson</a:t>
            </a:r>
            <a:endParaRPr lang="en-GB" dirty="0" smtClean="0"/>
          </a:p>
        </p:txBody>
      </p:sp>
      <p:pic>
        <p:nvPicPr>
          <p:cNvPr id="7" name="Picture 6" descr="ABD new (small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05611" y="1860450"/>
            <a:ext cx="1555255" cy="1208510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737" y="1797149"/>
            <a:ext cx="33051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106</TotalTime>
  <Words>134</Words>
  <Application>Microsoft Office PowerPoint</Application>
  <PresentationFormat>On-screen Show (4:3)</PresentationFormat>
  <Paragraphs>56</Paragraphs>
  <Slides>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  Feed-in Tariffs: an update</vt:lpstr>
      <vt:lpstr>What are Feed-in Tariffs?</vt:lpstr>
      <vt:lpstr>Recent changes - solar</vt:lpstr>
      <vt:lpstr>Recent changes – others</vt:lpstr>
      <vt:lpstr>Impact on projects</vt:lpstr>
      <vt:lpstr>Conclusion</vt:lpstr>
      <vt:lpstr>Questions</vt:lpstr>
    </vt:vector>
  </TitlesOfParts>
  <Company>Walker Morris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Davidson</dc:creator>
  <cp:lastModifiedBy>Phil Brennan</cp:lastModifiedBy>
  <cp:revision>37</cp:revision>
  <dcterms:created xsi:type="dcterms:W3CDTF">2012-09-24T16:41:40Z</dcterms:created>
  <dcterms:modified xsi:type="dcterms:W3CDTF">2012-09-26T08:07:55Z</dcterms:modified>
</cp:coreProperties>
</file>